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60" r:id="rId4"/>
    <p:sldId id="270" r:id="rId5"/>
    <p:sldId id="271" r:id="rId6"/>
    <p:sldId id="272" r:id="rId7"/>
    <p:sldId id="261" r:id="rId8"/>
    <p:sldId id="262" r:id="rId9"/>
    <p:sldId id="263" r:id="rId10"/>
    <p:sldId id="264" r:id="rId11"/>
    <p:sldId id="265" r:id="rId12"/>
    <p:sldId id="266" r:id="rId13"/>
    <p:sldId id="267" r:id="rId14"/>
    <p:sldId id="268" r:id="rId15"/>
    <p:sldId id="273" r:id="rId16"/>
    <p:sldId id="258" r:id="rId17"/>
    <p:sldId id="274" r:id="rId18"/>
    <p:sldId id="275" r:id="rId19"/>
    <p:sldId id="277" r:id="rId20"/>
    <p:sldId id="278" r:id="rId21"/>
    <p:sldId id="259" r:id="rId22"/>
    <p:sldId id="280" r:id="rId23"/>
    <p:sldId id="281" r:id="rId24"/>
    <p:sldId id="282" r:id="rId25"/>
    <p:sldId id="283" r:id="rId26"/>
    <p:sldId id="284" r:id="rId27"/>
    <p:sldId id="285"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7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3641F19F-0B19-4EEB-BA99-8F5D4F8C0AB0}" type="datetimeFigureOut">
              <a:rPr lang="en-US" smtClean="0"/>
              <a:t>9/24/2020</a:t>
            </a:fld>
            <a:endParaRPr lang="en-US"/>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7A7AE0C7-D916-4777-BAAA-09A75DCBFBC5}" type="slidenum">
              <a:rPr lang="en-US" smtClean="0"/>
              <a:t>‹#›</a:t>
            </a:fld>
            <a:endParaRPr lang="en-US"/>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36359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641F19F-0B19-4EEB-BA99-8F5D4F8C0AB0}" type="datetimeFigureOut">
              <a:rPr lang="en-US" smtClean="0"/>
              <a:t>9/24/2020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7AE0C7-D916-4777-BAAA-09A75DCBFBC5}" type="slidenum">
              <a:rPr lang="en-US" smtClean="0"/>
              <a:t>‹#›</a:t>
            </a:fld>
            <a:endParaRPr lang="en-US"/>
          </a:p>
        </p:txBody>
      </p:sp>
    </p:spTree>
    <p:extLst>
      <p:ext uri="{BB962C8B-B14F-4D97-AF65-F5344CB8AC3E}">
        <p14:creationId xmlns:p14="http://schemas.microsoft.com/office/powerpoint/2010/main" val="3083319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641F19F-0B19-4EEB-BA99-8F5D4F8C0AB0}" type="datetimeFigureOut">
              <a:rPr lang="en-US" smtClean="0"/>
              <a:t>9/24/2020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7AE0C7-D916-4777-BAAA-09A75DCBFBC5}" type="slidenum">
              <a:rPr lang="en-US" smtClean="0"/>
              <a:t>‹#›</a:t>
            </a:fld>
            <a:endParaRPr lang="en-US"/>
          </a:p>
        </p:txBody>
      </p:sp>
    </p:spTree>
    <p:extLst>
      <p:ext uri="{BB962C8B-B14F-4D97-AF65-F5344CB8AC3E}">
        <p14:creationId xmlns:p14="http://schemas.microsoft.com/office/powerpoint/2010/main" val="2271834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641F19F-0B19-4EEB-BA99-8F5D4F8C0AB0}" type="datetimeFigureOut">
              <a:rPr lang="en-US" smtClean="0"/>
              <a:t>9/24/2020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7AE0C7-D916-4777-BAAA-09A75DCBFBC5}" type="slidenum">
              <a:rPr lang="en-US" smtClean="0"/>
              <a:t>‹#›</a:t>
            </a:fld>
            <a:endParaRPr lang="en-US"/>
          </a:p>
        </p:txBody>
      </p:sp>
    </p:spTree>
    <p:extLst>
      <p:ext uri="{BB962C8B-B14F-4D97-AF65-F5344CB8AC3E}">
        <p14:creationId xmlns:p14="http://schemas.microsoft.com/office/powerpoint/2010/main" val="2287411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41F19F-0B19-4EEB-BA99-8F5D4F8C0AB0}" type="datetimeFigureOut">
              <a:rPr lang="en-US" smtClean="0"/>
              <a:t>9/24/2020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7AE0C7-D916-4777-BAAA-09A75DCBFBC5}" type="slidenum">
              <a:rPr lang="en-US" smtClean="0"/>
              <a:t>‹#›</a:t>
            </a:fld>
            <a:endParaRPr lang="en-US"/>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4154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641F19F-0B19-4EEB-BA99-8F5D4F8C0AB0}" type="datetimeFigureOut">
              <a:rPr lang="en-US" smtClean="0"/>
              <a:t>9/24/2020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7AE0C7-D916-4777-BAAA-09A75DCBFBC5}" type="slidenum">
              <a:rPr lang="en-US" smtClean="0"/>
              <a:t>‹#›</a:t>
            </a:fld>
            <a:endParaRPr lang="en-US"/>
          </a:p>
        </p:txBody>
      </p:sp>
    </p:spTree>
    <p:extLst>
      <p:ext uri="{BB962C8B-B14F-4D97-AF65-F5344CB8AC3E}">
        <p14:creationId xmlns:p14="http://schemas.microsoft.com/office/powerpoint/2010/main" val="4183666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641F19F-0B19-4EEB-BA99-8F5D4F8C0AB0}" type="datetimeFigureOut">
              <a:rPr lang="en-US" smtClean="0"/>
              <a:t>9/24/2020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7AE0C7-D916-4777-BAAA-09A75DCBFBC5}" type="slidenum">
              <a:rPr lang="en-US" smtClean="0"/>
              <a:t>‹#›</a:t>
            </a:fld>
            <a:endParaRPr lang="en-US"/>
          </a:p>
        </p:txBody>
      </p:sp>
    </p:spTree>
    <p:extLst>
      <p:ext uri="{BB962C8B-B14F-4D97-AF65-F5344CB8AC3E}">
        <p14:creationId xmlns:p14="http://schemas.microsoft.com/office/powerpoint/2010/main" val="16851592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641F19F-0B19-4EEB-BA99-8F5D4F8C0AB0}" type="datetimeFigureOut">
              <a:rPr lang="en-US" smtClean="0"/>
              <a:t>9/24/2020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7AE0C7-D916-4777-BAAA-09A75DCBFBC5}" type="slidenum">
              <a:rPr lang="en-US" smtClean="0"/>
              <a:t>‹#›</a:t>
            </a:fld>
            <a:endParaRPr lang="en-US"/>
          </a:p>
        </p:txBody>
      </p:sp>
    </p:spTree>
    <p:extLst>
      <p:ext uri="{BB962C8B-B14F-4D97-AF65-F5344CB8AC3E}">
        <p14:creationId xmlns:p14="http://schemas.microsoft.com/office/powerpoint/2010/main" val="2373774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41F19F-0B19-4EEB-BA99-8F5D4F8C0AB0}" type="datetimeFigureOut">
              <a:rPr lang="en-US" smtClean="0"/>
              <a:t>9/24/2020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7AE0C7-D916-4777-BAAA-09A75DCBFBC5}" type="slidenum">
              <a:rPr lang="en-US" smtClean="0"/>
              <a:t>‹#›</a:t>
            </a:fld>
            <a:endParaRPr lang="en-US"/>
          </a:p>
        </p:txBody>
      </p:sp>
    </p:spTree>
    <p:extLst>
      <p:ext uri="{BB962C8B-B14F-4D97-AF65-F5344CB8AC3E}">
        <p14:creationId xmlns:p14="http://schemas.microsoft.com/office/powerpoint/2010/main" val="3232851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41F19F-0B19-4EEB-BA99-8F5D4F8C0AB0}" type="datetimeFigureOut">
              <a:rPr lang="en-US" smtClean="0"/>
              <a:t>9/24/2020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7AE0C7-D916-4777-BAAA-09A75DCBFBC5}" type="slidenum">
              <a:rPr lang="en-US" smtClean="0"/>
              <a:t>‹#›</a:t>
            </a:fld>
            <a:endParaRPr lang="en-US"/>
          </a:p>
        </p:txBody>
      </p:sp>
    </p:spTree>
    <p:extLst>
      <p:ext uri="{BB962C8B-B14F-4D97-AF65-F5344CB8AC3E}">
        <p14:creationId xmlns:p14="http://schemas.microsoft.com/office/powerpoint/2010/main" val="357697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41F19F-0B19-4EEB-BA99-8F5D4F8C0AB0}" type="datetimeFigureOut">
              <a:rPr lang="en-US" smtClean="0"/>
              <a:t>9/24/2020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7AE0C7-D916-4777-BAAA-09A75DCBFBC5}" type="slidenum">
              <a:rPr lang="en-US" smtClean="0"/>
              <a:t>‹#›</a:t>
            </a:fld>
            <a:endParaRPr lang="en-US"/>
          </a:p>
        </p:txBody>
      </p:sp>
    </p:spTree>
    <p:extLst>
      <p:ext uri="{BB962C8B-B14F-4D97-AF65-F5344CB8AC3E}">
        <p14:creationId xmlns:p14="http://schemas.microsoft.com/office/powerpoint/2010/main" val="3874831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3641F19F-0B19-4EEB-BA99-8F5D4F8C0AB0}" type="datetimeFigureOut">
              <a:rPr lang="en-US" smtClean="0"/>
              <a:t>9/24/2020</a:t>
            </a:fld>
            <a:endParaRPr lang="en-US"/>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7A7AE0C7-D916-4777-BAAA-09A75DCBFBC5}" type="slidenum">
              <a:rPr lang="en-US" smtClean="0"/>
              <a:t>‹#›</a:t>
            </a:fld>
            <a:endParaRPr lang="en-US"/>
          </a:p>
        </p:txBody>
      </p:sp>
    </p:spTree>
    <p:extLst>
      <p:ext uri="{BB962C8B-B14F-4D97-AF65-F5344CB8AC3E}">
        <p14:creationId xmlns:p14="http://schemas.microsoft.com/office/powerpoint/2010/main" val="368064536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Electron Configuration</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41679785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Trick #2- Madelung Rule</a:t>
            </a:r>
            <a:endParaRPr lang="en-US" dirty="0"/>
          </a:p>
        </p:txBody>
      </p:sp>
      <p:sp>
        <p:nvSpPr>
          <p:cNvPr id="3" name="Content Placeholder 2"/>
          <p:cNvSpPr>
            <a:spLocks noGrp="1"/>
          </p:cNvSpPr>
          <p:nvPr>
            <p:ph idx="1"/>
          </p:nvPr>
        </p:nvSpPr>
        <p:spPr/>
        <p:txBody>
          <a:bodyPr>
            <a:normAutofit lnSpcReduction="10000"/>
          </a:bodyPr>
          <a:lstStyle/>
          <a:p>
            <a:r>
              <a:rPr lang="en-US" dirty="0" smtClean="0"/>
              <a:t>Also known as the Janet Rule, the </a:t>
            </a:r>
            <a:r>
              <a:rPr lang="en-US" dirty="0" err="1" smtClean="0"/>
              <a:t>Klechkowsky</a:t>
            </a:r>
            <a:r>
              <a:rPr lang="en-US" dirty="0" smtClean="0"/>
              <a:t> Rule, or the n + l rule</a:t>
            </a:r>
          </a:p>
          <a:p>
            <a:r>
              <a:rPr lang="en-US" dirty="0" smtClean="0"/>
              <a:t>Calculate the n + l of the sub orbital.</a:t>
            </a:r>
          </a:p>
          <a:p>
            <a:r>
              <a:rPr lang="en-US" dirty="0" smtClean="0"/>
              <a:t>n = which energy level (floor) is it on</a:t>
            </a:r>
          </a:p>
          <a:p>
            <a:r>
              <a:rPr lang="en-US" dirty="0" smtClean="0"/>
              <a:t>l = the type of sub-orbital (l = 0 for s, 1 for p, 2 for d, 3 for f)</a:t>
            </a:r>
          </a:p>
          <a:p>
            <a:r>
              <a:rPr lang="en-US" dirty="0" smtClean="0"/>
              <a:t>Sub-orbitals are filled from lowest n + l to highest.</a:t>
            </a:r>
            <a:endParaRPr lang="en-US" dirty="0"/>
          </a:p>
          <a:p>
            <a:r>
              <a:rPr lang="en-US" dirty="0" smtClean="0"/>
              <a:t>4s: n = 4 , l = 0 so n + l = 4</a:t>
            </a:r>
          </a:p>
          <a:p>
            <a:r>
              <a:rPr lang="en-US" dirty="0" smtClean="0"/>
              <a:t>3d: n = 3, l = 2 so n + l = 5</a:t>
            </a:r>
          </a:p>
          <a:p>
            <a:pPr marL="45720" indent="0">
              <a:buNone/>
            </a:pPr>
            <a:endParaRPr lang="en-US" dirty="0" smtClean="0"/>
          </a:p>
          <a:p>
            <a:pPr lvl="1"/>
            <a:r>
              <a:rPr lang="en-US" dirty="0" smtClean="0"/>
              <a:t>Thus 4s is filled before 3d</a:t>
            </a:r>
            <a:endParaRPr lang="en-US" dirty="0"/>
          </a:p>
        </p:txBody>
      </p:sp>
    </p:spTree>
    <p:extLst>
      <p:ext uri="{BB962C8B-B14F-4D97-AF65-F5344CB8AC3E}">
        <p14:creationId xmlns:p14="http://schemas.microsoft.com/office/powerpoint/2010/main" val="21515766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Trick #3 – Use the PT!</a:t>
            </a:r>
            <a:endParaRPr lang="en-US" dirty="0"/>
          </a:p>
        </p:txBody>
      </p:sp>
      <p:sp>
        <p:nvSpPr>
          <p:cNvPr id="3" name="Content Placeholder 2"/>
          <p:cNvSpPr>
            <a:spLocks noGrp="1"/>
          </p:cNvSpPr>
          <p:nvPr>
            <p:ph idx="1"/>
          </p:nvPr>
        </p:nvSpPr>
        <p:spPr/>
        <p:txBody>
          <a:bodyPr/>
          <a:lstStyle/>
          <a:p>
            <a:r>
              <a:rPr lang="en-US" dirty="0" smtClean="0"/>
              <a:t>The PT is organized in the same way electrons are placed in the electron cloud. Just follow the pattern.</a:t>
            </a:r>
            <a:endParaRPr lang="en-US" dirty="0"/>
          </a:p>
        </p:txBody>
      </p:sp>
    </p:spTree>
    <p:extLst>
      <p:ext uri="{BB962C8B-B14F-4D97-AF65-F5344CB8AC3E}">
        <p14:creationId xmlns:p14="http://schemas.microsoft.com/office/powerpoint/2010/main" val="32393595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 name="Picture 2" descr="periodic_tablebla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07510" y="886619"/>
            <a:ext cx="8026400" cy="5130800"/>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1143000" y="698500"/>
            <a:ext cx="9872871" cy="5397500"/>
          </a:xfrm>
        </p:spPr>
        <p:txBody>
          <a:bodyPr/>
          <a:lstStyle/>
          <a:p>
            <a:pPr marL="45720" indent="0">
              <a:buNone/>
            </a:pPr>
            <a:endParaRPr lang="en-US" dirty="0"/>
          </a:p>
        </p:txBody>
      </p:sp>
      <p:grpSp>
        <p:nvGrpSpPr>
          <p:cNvPr id="4" name="Group 3"/>
          <p:cNvGrpSpPr/>
          <p:nvPr/>
        </p:nvGrpSpPr>
        <p:grpSpPr>
          <a:xfrm>
            <a:off x="1364560" y="1358900"/>
            <a:ext cx="8616950" cy="4724400"/>
            <a:chOff x="304800" y="1524000"/>
            <a:chExt cx="8616950" cy="4724400"/>
          </a:xfrm>
        </p:grpSpPr>
        <p:grpSp>
          <p:nvGrpSpPr>
            <p:cNvPr id="5" name="Group 3"/>
            <p:cNvGrpSpPr>
              <a:grpSpLocks/>
            </p:cNvGrpSpPr>
            <p:nvPr/>
          </p:nvGrpSpPr>
          <p:grpSpPr bwMode="auto">
            <a:xfrm>
              <a:off x="831850" y="1889125"/>
              <a:ext cx="2063750" cy="4135438"/>
              <a:chOff x="428" y="1142"/>
              <a:chExt cx="1300" cy="2605"/>
            </a:xfrm>
          </p:grpSpPr>
          <p:sp>
            <p:nvSpPr>
              <p:cNvPr id="41" name="Text Box 4"/>
              <p:cNvSpPr txBox="1">
                <a:spLocks noChangeArrowheads="1"/>
              </p:cNvSpPr>
              <p:nvPr/>
            </p:nvSpPr>
            <p:spPr bwMode="auto">
              <a:xfrm>
                <a:off x="428" y="1142"/>
                <a:ext cx="205"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solidFill>
                      <a:srgbClr val="000099"/>
                    </a:solidFill>
                  </a:rPr>
                  <a:t>1</a:t>
                </a:r>
              </a:p>
            </p:txBody>
          </p:sp>
          <p:sp>
            <p:nvSpPr>
              <p:cNvPr id="42" name="Text Box 5"/>
              <p:cNvSpPr txBox="1">
                <a:spLocks noChangeArrowheads="1"/>
              </p:cNvSpPr>
              <p:nvPr/>
            </p:nvSpPr>
            <p:spPr bwMode="auto">
              <a:xfrm>
                <a:off x="432" y="1424"/>
                <a:ext cx="205"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solidFill>
                      <a:srgbClr val="000099"/>
                    </a:solidFill>
                  </a:rPr>
                  <a:t>2</a:t>
                </a:r>
              </a:p>
            </p:txBody>
          </p:sp>
          <p:sp>
            <p:nvSpPr>
              <p:cNvPr id="43" name="Text Box 6"/>
              <p:cNvSpPr txBox="1">
                <a:spLocks noChangeArrowheads="1"/>
              </p:cNvSpPr>
              <p:nvPr/>
            </p:nvSpPr>
            <p:spPr bwMode="auto">
              <a:xfrm>
                <a:off x="432" y="1712"/>
                <a:ext cx="205"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solidFill>
                      <a:srgbClr val="000099"/>
                    </a:solidFill>
                  </a:rPr>
                  <a:t>3</a:t>
                </a:r>
              </a:p>
            </p:txBody>
          </p:sp>
          <p:sp>
            <p:nvSpPr>
              <p:cNvPr id="44" name="Text Box 7"/>
              <p:cNvSpPr txBox="1">
                <a:spLocks noChangeArrowheads="1"/>
              </p:cNvSpPr>
              <p:nvPr/>
            </p:nvSpPr>
            <p:spPr bwMode="auto">
              <a:xfrm>
                <a:off x="432" y="1968"/>
                <a:ext cx="205"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solidFill>
                      <a:srgbClr val="000099"/>
                    </a:solidFill>
                  </a:rPr>
                  <a:t>4</a:t>
                </a:r>
              </a:p>
            </p:txBody>
          </p:sp>
          <p:sp>
            <p:nvSpPr>
              <p:cNvPr id="45" name="Text Box 8"/>
              <p:cNvSpPr txBox="1">
                <a:spLocks noChangeArrowheads="1"/>
              </p:cNvSpPr>
              <p:nvPr/>
            </p:nvSpPr>
            <p:spPr bwMode="auto">
              <a:xfrm>
                <a:off x="432" y="2256"/>
                <a:ext cx="205"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solidFill>
                      <a:srgbClr val="000099"/>
                    </a:solidFill>
                  </a:rPr>
                  <a:t>5</a:t>
                </a:r>
              </a:p>
            </p:txBody>
          </p:sp>
          <p:sp>
            <p:nvSpPr>
              <p:cNvPr id="46" name="Text Box 9"/>
              <p:cNvSpPr txBox="1">
                <a:spLocks noChangeArrowheads="1"/>
              </p:cNvSpPr>
              <p:nvPr/>
            </p:nvSpPr>
            <p:spPr bwMode="auto">
              <a:xfrm>
                <a:off x="432" y="2534"/>
                <a:ext cx="205"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solidFill>
                      <a:srgbClr val="000099"/>
                    </a:solidFill>
                  </a:rPr>
                  <a:t>6</a:t>
                </a:r>
              </a:p>
            </p:txBody>
          </p:sp>
          <p:sp>
            <p:nvSpPr>
              <p:cNvPr id="47" name="Text Box 10"/>
              <p:cNvSpPr txBox="1">
                <a:spLocks noChangeArrowheads="1"/>
              </p:cNvSpPr>
              <p:nvPr/>
            </p:nvSpPr>
            <p:spPr bwMode="auto">
              <a:xfrm>
                <a:off x="432" y="2822"/>
                <a:ext cx="205"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solidFill>
                      <a:srgbClr val="000099"/>
                    </a:solidFill>
                  </a:rPr>
                  <a:t>7</a:t>
                </a:r>
              </a:p>
            </p:txBody>
          </p:sp>
          <p:sp>
            <p:nvSpPr>
              <p:cNvPr id="48" name="Text Box 11"/>
              <p:cNvSpPr txBox="1">
                <a:spLocks noChangeArrowheads="1"/>
              </p:cNvSpPr>
              <p:nvPr/>
            </p:nvSpPr>
            <p:spPr bwMode="auto">
              <a:xfrm>
                <a:off x="1523" y="3200"/>
                <a:ext cx="205"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solidFill>
                      <a:srgbClr val="000099"/>
                    </a:solidFill>
                  </a:rPr>
                  <a:t>6</a:t>
                </a:r>
              </a:p>
            </p:txBody>
          </p:sp>
          <p:sp>
            <p:nvSpPr>
              <p:cNvPr id="49" name="Text Box 12"/>
              <p:cNvSpPr txBox="1">
                <a:spLocks noChangeArrowheads="1"/>
              </p:cNvSpPr>
              <p:nvPr/>
            </p:nvSpPr>
            <p:spPr bwMode="auto">
              <a:xfrm>
                <a:off x="1523" y="3497"/>
                <a:ext cx="205"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solidFill>
                      <a:srgbClr val="000099"/>
                    </a:solidFill>
                  </a:rPr>
                  <a:t>7</a:t>
                </a:r>
              </a:p>
            </p:txBody>
          </p:sp>
        </p:grpSp>
        <p:sp>
          <p:nvSpPr>
            <p:cNvPr id="6" name="Text Box 13"/>
            <p:cNvSpPr txBox="1">
              <a:spLocks noChangeArrowheads="1"/>
            </p:cNvSpPr>
            <p:nvPr/>
          </p:nvSpPr>
          <p:spPr bwMode="auto">
            <a:xfrm rot="16200000">
              <a:off x="-667543" y="3258343"/>
              <a:ext cx="2311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rgbClr val="000099"/>
                  </a:solidFill>
                </a:rPr>
                <a:t>period # = # e- shells</a:t>
              </a:r>
            </a:p>
          </p:txBody>
        </p:sp>
        <p:grpSp>
          <p:nvGrpSpPr>
            <p:cNvPr id="7" name="Group 14"/>
            <p:cNvGrpSpPr>
              <a:grpSpLocks/>
            </p:cNvGrpSpPr>
            <p:nvPr/>
          </p:nvGrpSpPr>
          <p:grpSpPr bwMode="auto">
            <a:xfrm>
              <a:off x="1143000" y="1524000"/>
              <a:ext cx="7778750" cy="1738313"/>
              <a:chOff x="768" y="960"/>
              <a:chExt cx="4900" cy="1095"/>
            </a:xfrm>
          </p:grpSpPr>
          <p:sp>
            <p:nvSpPr>
              <p:cNvPr id="23" name="Rectangle 15"/>
              <p:cNvSpPr>
                <a:spLocks noChangeArrowheads="1"/>
              </p:cNvSpPr>
              <p:nvPr/>
            </p:nvSpPr>
            <p:spPr bwMode="auto">
              <a:xfrm>
                <a:off x="768" y="969"/>
                <a:ext cx="2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rgbClr val="006600"/>
                    </a:solidFill>
                  </a:rPr>
                  <a:t>1A</a:t>
                </a:r>
              </a:p>
            </p:txBody>
          </p:sp>
          <p:sp>
            <p:nvSpPr>
              <p:cNvPr id="24" name="Rectangle 16"/>
              <p:cNvSpPr>
                <a:spLocks noChangeArrowheads="1"/>
              </p:cNvSpPr>
              <p:nvPr/>
            </p:nvSpPr>
            <p:spPr bwMode="auto">
              <a:xfrm>
                <a:off x="1056" y="1248"/>
                <a:ext cx="2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rgbClr val="006600"/>
                    </a:solidFill>
                  </a:rPr>
                  <a:t>2A</a:t>
                </a:r>
              </a:p>
            </p:txBody>
          </p:sp>
          <p:sp>
            <p:nvSpPr>
              <p:cNvPr id="25" name="Rectangle 17"/>
              <p:cNvSpPr>
                <a:spLocks noChangeArrowheads="1"/>
              </p:cNvSpPr>
              <p:nvPr/>
            </p:nvSpPr>
            <p:spPr bwMode="auto">
              <a:xfrm>
                <a:off x="1340" y="1824"/>
                <a:ext cx="2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rgbClr val="006600"/>
                    </a:solidFill>
                  </a:rPr>
                  <a:t>3B</a:t>
                </a:r>
              </a:p>
            </p:txBody>
          </p:sp>
          <p:sp>
            <p:nvSpPr>
              <p:cNvPr id="26" name="Rectangle 18"/>
              <p:cNvSpPr>
                <a:spLocks noChangeArrowheads="1"/>
              </p:cNvSpPr>
              <p:nvPr/>
            </p:nvSpPr>
            <p:spPr bwMode="auto">
              <a:xfrm>
                <a:off x="1584" y="1824"/>
                <a:ext cx="2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rgbClr val="006600"/>
                    </a:solidFill>
                  </a:rPr>
                  <a:t>4B</a:t>
                </a:r>
              </a:p>
            </p:txBody>
          </p:sp>
          <p:sp>
            <p:nvSpPr>
              <p:cNvPr id="27" name="Rectangle 19"/>
              <p:cNvSpPr>
                <a:spLocks noChangeArrowheads="1"/>
              </p:cNvSpPr>
              <p:nvPr/>
            </p:nvSpPr>
            <p:spPr bwMode="auto">
              <a:xfrm>
                <a:off x="1872" y="1824"/>
                <a:ext cx="2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rgbClr val="006600"/>
                    </a:solidFill>
                  </a:rPr>
                  <a:t>5B</a:t>
                </a:r>
              </a:p>
            </p:txBody>
          </p:sp>
          <p:sp>
            <p:nvSpPr>
              <p:cNvPr id="28" name="Rectangle 20"/>
              <p:cNvSpPr>
                <a:spLocks noChangeArrowheads="1"/>
              </p:cNvSpPr>
              <p:nvPr/>
            </p:nvSpPr>
            <p:spPr bwMode="auto">
              <a:xfrm>
                <a:off x="2112" y="1824"/>
                <a:ext cx="2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rgbClr val="006600"/>
                    </a:solidFill>
                  </a:rPr>
                  <a:t>6B</a:t>
                </a:r>
              </a:p>
            </p:txBody>
          </p:sp>
          <p:sp>
            <p:nvSpPr>
              <p:cNvPr id="29" name="Rectangle 21"/>
              <p:cNvSpPr>
                <a:spLocks noChangeArrowheads="1"/>
              </p:cNvSpPr>
              <p:nvPr/>
            </p:nvSpPr>
            <p:spPr bwMode="auto">
              <a:xfrm>
                <a:off x="2400" y="1824"/>
                <a:ext cx="2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rgbClr val="006600"/>
                    </a:solidFill>
                  </a:rPr>
                  <a:t>7B</a:t>
                </a:r>
              </a:p>
            </p:txBody>
          </p:sp>
          <p:sp>
            <p:nvSpPr>
              <p:cNvPr id="30" name="Rectangle 22"/>
              <p:cNvSpPr>
                <a:spLocks noChangeArrowheads="1"/>
              </p:cNvSpPr>
              <p:nvPr/>
            </p:nvSpPr>
            <p:spPr bwMode="auto">
              <a:xfrm>
                <a:off x="2688" y="1824"/>
                <a:ext cx="2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rgbClr val="006600"/>
                    </a:solidFill>
                  </a:rPr>
                  <a:t>8B</a:t>
                </a:r>
              </a:p>
            </p:txBody>
          </p:sp>
          <p:sp>
            <p:nvSpPr>
              <p:cNvPr id="31" name="Rectangle 23"/>
              <p:cNvSpPr>
                <a:spLocks noChangeArrowheads="1"/>
              </p:cNvSpPr>
              <p:nvPr/>
            </p:nvSpPr>
            <p:spPr bwMode="auto">
              <a:xfrm>
                <a:off x="2928" y="1824"/>
                <a:ext cx="2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rgbClr val="006600"/>
                    </a:solidFill>
                  </a:rPr>
                  <a:t>8B</a:t>
                </a:r>
              </a:p>
            </p:txBody>
          </p:sp>
          <p:sp>
            <p:nvSpPr>
              <p:cNvPr id="32" name="Rectangle 24"/>
              <p:cNvSpPr>
                <a:spLocks noChangeArrowheads="1"/>
              </p:cNvSpPr>
              <p:nvPr/>
            </p:nvSpPr>
            <p:spPr bwMode="auto">
              <a:xfrm>
                <a:off x="3168" y="1824"/>
                <a:ext cx="2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rgbClr val="006600"/>
                    </a:solidFill>
                  </a:rPr>
                  <a:t>8B</a:t>
                </a:r>
              </a:p>
            </p:txBody>
          </p:sp>
          <p:sp>
            <p:nvSpPr>
              <p:cNvPr id="33" name="Rectangle 25"/>
              <p:cNvSpPr>
                <a:spLocks noChangeArrowheads="1"/>
              </p:cNvSpPr>
              <p:nvPr/>
            </p:nvSpPr>
            <p:spPr bwMode="auto">
              <a:xfrm>
                <a:off x="3456" y="1824"/>
                <a:ext cx="2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rgbClr val="006600"/>
                    </a:solidFill>
                  </a:rPr>
                  <a:t>1B</a:t>
                </a:r>
              </a:p>
            </p:txBody>
          </p:sp>
          <p:sp>
            <p:nvSpPr>
              <p:cNvPr id="34" name="Rectangle 26"/>
              <p:cNvSpPr>
                <a:spLocks noChangeArrowheads="1"/>
              </p:cNvSpPr>
              <p:nvPr/>
            </p:nvSpPr>
            <p:spPr bwMode="auto">
              <a:xfrm>
                <a:off x="3744" y="1824"/>
                <a:ext cx="2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rgbClr val="006600"/>
                    </a:solidFill>
                  </a:rPr>
                  <a:t>2B</a:t>
                </a:r>
              </a:p>
            </p:txBody>
          </p:sp>
          <p:sp>
            <p:nvSpPr>
              <p:cNvPr id="35" name="Rectangle 27"/>
              <p:cNvSpPr>
                <a:spLocks noChangeArrowheads="1"/>
              </p:cNvSpPr>
              <p:nvPr/>
            </p:nvSpPr>
            <p:spPr bwMode="auto">
              <a:xfrm>
                <a:off x="4032" y="1248"/>
                <a:ext cx="2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rgbClr val="006600"/>
                    </a:solidFill>
                  </a:rPr>
                  <a:t>3A</a:t>
                </a:r>
              </a:p>
            </p:txBody>
          </p:sp>
          <p:sp>
            <p:nvSpPr>
              <p:cNvPr id="36" name="Rectangle 28"/>
              <p:cNvSpPr>
                <a:spLocks noChangeArrowheads="1"/>
              </p:cNvSpPr>
              <p:nvPr/>
            </p:nvSpPr>
            <p:spPr bwMode="auto">
              <a:xfrm>
                <a:off x="4272" y="1248"/>
                <a:ext cx="2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rgbClr val="006600"/>
                    </a:solidFill>
                  </a:rPr>
                  <a:t>4A</a:t>
                </a:r>
              </a:p>
            </p:txBody>
          </p:sp>
          <p:sp>
            <p:nvSpPr>
              <p:cNvPr id="37" name="Rectangle 29"/>
              <p:cNvSpPr>
                <a:spLocks noChangeArrowheads="1"/>
              </p:cNvSpPr>
              <p:nvPr/>
            </p:nvSpPr>
            <p:spPr bwMode="auto">
              <a:xfrm>
                <a:off x="4556" y="1248"/>
                <a:ext cx="2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rgbClr val="006600"/>
                    </a:solidFill>
                  </a:rPr>
                  <a:t>5A</a:t>
                </a:r>
              </a:p>
            </p:txBody>
          </p:sp>
          <p:sp>
            <p:nvSpPr>
              <p:cNvPr id="38" name="Rectangle 30"/>
              <p:cNvSpPr>
                <a:spLocks noChangeArrowheads="1"/>
              </p:cNvSpPr>
              <p:nvPr/>
            </p:nvSpPr>
            <p:spPr bwMode="auto">
              <a:xfrm>
                <a:off x="4800" y="1248"/>
                <a:ext cx="2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rgbClr val="006600"/>
                    </a:solidFill>
                  </a:rPr>
                  <a:t>6A</a:t>
                </a:r>
              </a:p>
            </p:txBody>
          </p:sp>
          <p:sp>
            <p:nvSpPr>
              <p:cNvPr id="39" name="Rectangle 31"/>
              <p:cNvSpPr>
                <a:spLocks noChangeArrowheads="1"/>
              </p:cNvSpPr>
              <p:nvPr/>
            </p:nvSpPr>
            <p:spPr bwMode="auto">
              <a:xfrm>
                <a:off x="5088" y="1248"/>
                <a:ext cx="2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rgbClr val="006600"/>
                    </a:solidFill>
                  </a:rPr>
                  <a:t>7A</a:t>
                </a:r>
              </a:p>
            </p:txBody>
          </p:sp>
          <p:sp>
            <p:nvSpPr>
              <p:cNvPr id="40" name="Rectangle 32"/>
              <p:cNvSpPr>
                <a:spLocks noChangeArrowheads="1"/>
              </p:cNvSpPr>
              <p:nvPr/>
            </p:nvSpPr>
            <p:spPr bwMode="auto">
              <a:xfrm>
                <a:off x="5376" y="960"/>
                <a:ext cx="2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rgbClr val="006600"/>
                    </a:solidFill>
                  </a:rPr>
                  <a:t>8A</a:t>
                </a:r>
              </a:p>
            </p:txBody>
          </p:sp>
        </p:grpSp>
        <p:sp>
          <p:nvSpPr>
            <p:cNvPr id="21" name="Rectangle 35"/>
            <p:cNvSpPr>
              <a:spLocks noChangeArrowheads="1"/>
            </p:cNvSpPr>
            <p:nvPr/>
          </p:nvSpPr>
          <p:spPr bwMode="auto">
            <a:xfrm>
              <a:off x="2057400" y="3200400"/>
              <a:ext cx="4267200" cy="1797843"/>
            </a:xfrm>
            <a:prstGeom prst="rect">
              <a:avLst/>
            </a:prstGeom>
            <a:noFill/>
            <a:ln w="57150">
              <a:solidFill>
                <a:srgbClr val="0066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0" name="Group 41"/>
            <p:cNvGrpSpPr>
              <a:grpSpLocks/>
            </p:cNvGrpSpPr>
            <p:nvPr/>
          </p:nvGrpSpPr>
          <p:grpSpPr bwMode="auto">
            <a:xfrm>
              <a:off x="2895600" y="5059363"/>
              <a:ext cx="6019800" cy="1189037"/>
              <a:chOff x="1872" y="3187"/>
              <a:chExt cx="3792" cy="749"/>
            </a:xfrm>
          </p:grpSpPr>
          <p:sp>
            <p:nvSpPr>
              <p:cNvPr id="19" name="Rectangle 42"/>
              <p:cNvSpPr>
                <a:spLocks noChangeArrowheads="1"/>
              </p:cNvSpPr>
              <p:nvPr/>
            </p:nvSpPr>
            <p:spPr bwMode="auto">
              <a:xfrm>
                <a:off x="1872" y="3264"/>
                <a:ext cx="3792" cy="576"/>
              </a:xfrm>
              <a:prstGeom prst="rect">
                <a:avLst/>
              </a:prstGeom>
              <a:noFill/>
              <a:ln w="57150">
                <a:solidFill>
                  <a:srgbClr val="00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 name="Text Box 43"/>
              <p:cNvSpPr txBox="1">
                <a:spLocks noChangeArrowheads="1"/>
              </p:cNvSpPr>
              <p:nvPr/>
            </p:nvSpPr>
            <p:spPr bwMode="auto">
              <a:xfrm>
                <a:off x="3596" y="3187"/>
                <a:ext cx="308" cy="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7200" b="1">
                    <a:solidFill>
                      <a:srgbClr val="00CC00"/>
                    </a:solidFill>
                  </a:rPr>
                  <a:t>f</a:t>
                </a:r>
              </a:p>
            </p:txBody>
          </p:sp>
        </p:grpSp>
        <p:sp>
          <p:nvSpPr>
            <p:cNvPr id="11" name="Text Box 56"/>
            <p:cNvSpPr txBox="1">
              <a:spLocks noChangeArrowheads="1"/>
            </p:cNvSpPr>
            <p:nvPr/>
          </p:nvSpPr>
          <p:spPr bwMode="auto">
            <a:xfrm>
              <a:off x="2057400" y="3200400"/>
              <a:ext cx="523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solidFill>
                    <a:srgbClr val="0066CC"/>
                  </a:solidFill>
                </a:rPr>
                <a:t>3d</a:t>
              </a:r>
            </a:p>
          </p:txBody>
        </p:sp>
        <p:sp>
          <p:nvSpPr>
            <p:cNvPr id="12" name="Text Box 57"/>
            <p:cNvSpPr txBox="1">
              <a:spLocks noChangeArrowheads="1"/>
            </p:cNvSpPr>
            <p:nvPr/>
          </p:nvSpPr>
          <p:spPr bwMode="auto">
            <a:xfrm>
              <a:off x="2057400" y="3657600"/>
              <a:ext cx="523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solidFill>
                    <a:srgbClr val="0066CC"/>
                  </a:solidFill>
                </a:rPr>
                <a:t>4d</a:t>
              </a:r>
            </a:p>
          </p:txBody>
        </p:sp>
        <p:sp>
          <p:nvSpPr>
            <p:cNvPr id="13" name="Text Box 58"/>
            <p:cNvSpPr txBox="1">
              <a:spLocks noChangeArrowheads="1"/>
            </p:cNvSpPr>
            <p:nvPr/>
          </p:nvSpPr>
          <p:spPr bwMode="auto">
            <a:xfrm>
              <a:off x="2057400" y="4114800"/>
              <a:ext cx="523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solidFill>
                    <a:srgbClr val="0066CC"/>
                  </a:solidFill>
                </a:rPr>
                <a:t>5d</a:t>
              </a:r>
            </a:p>
          </p:txBody>
        </p:sp>
        <p:sp>
          <p:nvSpPr>
            <p:cNvPr id="14" name="Text Box 59"/>
            <p:cNvSpPr txBox="1">
              <a:spLocks noChangeArrowheads="1"/>
            </p:cNvSpPr>
            <p:nvPr/>
          </p:nvSpPr>
          <p:spPr bwMode="auto">
            <a:xfrm>
              <a:off x="2057400" y="4572000"/>
              <a:ext cx="523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solidFill>
                    <a:srgbClr val="0066CC"/>
                  </a:solidFill>
                </a:rPr>
                <a:t>6d</a:t>
              </a:r>
            </a:p>
          </p:txBody>
        </p:sp>
        <p:sp>
          <p:nvSpPr>
            <p:cNvPr id="15" name="Text Box 60"/>
            <p:cNvSpPr txBox="1">
              <a:spLocks noChangeArrowheads="1"/>
            </p:cNvSpPr>
            <p:nvPr/>
          </p:nvSpPr>
          <p:spPr bwMode="auto">
            <a:xfrm>
              <a:off x="2905125" y="5181600"/>
              <a:ext cx="438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dirty="0">
                  <a:solidFill>
                    <a:srgbClr val="00CC00"/>
                  </a:solidFill>
                </a:rPr>
                <a:t>4f</a:t>
              </a:r>
            </a:p>
          </p:txBody>
        </p:sp>
        <p:sp>
          <p:nvSpPr>
            <p:cNvPr id="16" name="Text Box 61"/>
            <p:cNvSpPr txBox="1">
              <a:spLocks noChangeArrowheads="1"/>
            </p:cNvSpPr>
            <p:nvPr/>
          </p:nvSpPr>
          <p:spPr bwMode="auto">
            <a:xfrm>
              <a:off x="2908300" y="5638800"/>
              <a:ext cx="438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solidFill>
                    <a:srgbClr val="00CC00"/>
                  </a:solidFill>
                </a:rPr>
                <a:t>5f</a:t>
              </a:r>
            </a:p>
          </p:txBody>
        </p:sp>
      </p:grpSp>
      <p:sp>
        <p:nvSpPr>
          <p:cNvPr id="51" name="Rectangle 35"/>
          <p:cNvSpPr>
            <a:spLocks noChangeArrowheads="1"/>
          </p:cNvSpPr>
          <p:nvPr/>
        </p:nvSpPr>
        <p:spPr bwMode="auto">
          <a:xfrm>
            <a:off x="2253560" y="1663700"/>
            <a:ext cx="869950" cy="3162300"/>
          </a:xfrm>
          <a:prstGeom prst="rect">
            <a:avLst/>
          </a:prstGeom>
          <a:noFill/>
          <a:ln w="57150">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 name="Text Box 36"/>
          <p:cNvSpPr txBox="1">
            <a:spLocks noChangeArrowheads="1"/>
          </p:cNvSpPr>
          <p:nvPr/>
        </p:nvSpPr>
        <p:spPr bwMode="auto">
          <a:xfrm>
            <a:off x="4726885" y="3286126"/>
            <a:ext cx="742950" cy="1189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7200" b="1" dirty="0">
                <a:solidFill>
                  <a:srgbClr val="0066CC"/>
                </a:solidFill>
              </a:rPr>
              <a:t>d</a:t>
            </a:r>
          </a:p>
        </p:txBody>
      </p:sp>
      <p:sp>
        <p:nvSpPr>
          <p:cNvPr id="53" name="Text Box 36"/>
          <p:cNvSpPr txBox="1">
            <a:spLocks noChangeArrowheads="1"/>
          </p:cNvSpPr>
          <p:nvPr/>
        </p:nvSpPr>
        <p:spPr bwMode="auto">
          <a:xfrm>
            <a:off x="2396438" y="2561319"/>
            <a:ext cx="575799"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sz="7200" b="1" dirty="0" smtClean="0">
                <a:solidFill>
                  <a:srgbClr val="FF0000"/>
                </a:solidFill>
              </a:rPr>
              <a:t>s</a:t>
            </a:r>
            <a:endParaRPr lang="en-US" altLang="en-US" sz="7200" b="1" dirty="0">
              <a:solidFill>
                <a:srgbClr val="FF0000"/>
              </a:solidFill>
            </a:endParaRPr>
          </a:p>
        </p:txBody>
      </p:sp>
      <p:sp>
        <p:nvSpPr>
          <p:cNvPr id="54" name="Text Box 36"/>
          <p:cNvSpPr txBox="1">
            <a:spLocks noChangeArrowheads="1"/>
          </p:cNvSpPr>
          <p:nvPr/>
        </p:nvSpPr>
        <p:spPr bwMode="auto">
          <a:xfrm>
            <a:off x="8216210" y="2628900"/>
            <a:ext cx="692818"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7200" b="1" dirty="0" smtClean="0">
                <a:solidFill>
                  <a:srgbClr val="7030A0"/>
                </a:solidFill>
              </a:rPr>
              <a:t>p</a:t>
            </a:r>
            <a:endParaRPr lang="en-US" altLang="en-US" sz="7200" b="1" dirty="0">
              <a:solidFill>
                <a:srgbClr val="7030A0"/>
              </a:solidFill>
            </a:endParaRPr>
          </a:p>
        </p:txBody>
      </p:sp>
      <p:sp>
        <p:nvSpPr>
          <p:cNvPr id="55" name="Rectangle 35"/>
          <p:cNvSpPr>
            <a:spLocks noChangeArrowheads="1"/>
          </p:cNvSpPr>
          <p:nvPr/>
        </p:nvSpPr>
        <p:spPr bwMode="auto">
          <a:xfrm>
            <a:off x="7365628" y="2171701"/>
            <a:ext cx="2583779" cy="2219324"/>
          </a:xfrm>
          <a:prstGeom prst="rect">
            <a:avLst/>
          </a:prstGeom>
          <a:noFill/>
          <a:ln w="57150">
            <a:solidFill>
              <a:srgbClr val="703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rgbClr val="7030A0"/>
              </a:solidFill>
            </a:endParaRPr>
          </a:p>
        </p:txBody>
      </p:sp>
      <p:sp>
        <p:nvSpPr>
          <p:cNvPr id="56" name="TextBox 55"/>
          <p:cNvSpPr txBox="1"/>
          <p:nvPr/>
        </p:nvSpPr>
        <p:spPr>
          <a:xfrm>
            <a:off x="8657517" y="361865"/>
            <a:ext cx="2152433" cy="923330"/>
          </a:xfrm>
          <a:prstGeom prst="rect">
            <a:avLst/>
          </a:prstGeom>
          <a:noFill/>
        </p:spPr>
        <p:txBody>
          <a:bodyPr wrap="square" rtlCol="0">
            <a:spAutoFit/>
          </a:bodyPr>
          <a:lstStyle/>
          <a:p>
            <a:r>
              <a:rPr lang="en-US" dirty="0" smtClean="0"/>
              <a:t>Helium is an exception….we’ll talk about why later.</a:t>
            </a:r>
            <a:endParaRPr lang="en-US" dirty="0"/>
          </a:p>
        </p:txBody>
      </p:sp>
    </p:spTree>
    <p:extLst>
      <p:ext uri="{BB962C8B-B14F-4D97-AF65-F5344CB8AC3E}">
        <p14:creationId xmlns:p14="http://schemas.microsoft.com/office/powerpoint/2010/main" val="42195708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Hund’s Rule</a:t>
            </a:r>
            <a:endParaRPr lang="en-US" dirty="0"/>
          </a:p>
        </p:txBody>
      </p:sp>
      <p:sp>
        <p:nvSpPr>
          <p:cNvPr id="3" name="Content Placeholder 2"/>
          <p:cNvSpPr>
            <a:spLocks noGrp="1"/>
          </p:cNvSpPr>
          <p:nvPr>
            <p:ph idx="1"/>
          </p:nvPr>
        </p:nvSpPr>
        <p:spPr/>
        <p:txBody>
          <a:bodyPr/>
          <a:lstStyle/>
          <a:p>
            <a:r>
              <a:rPr lang="en-US" dirty="0" smtClean="0"/>
              <a:t>Developed and named for </a:t>
            </a:r>
            <a:r>
              <a:rPr lang="en-US" dirty="0" err="1" smtClean="0"/>
              <a:t>Fredriech</a:t>
            </a:r>
            <a:r>
              <a:rPr lang="en-US" dirty="0" smtClean="0"/>
              <a:t> Hund</a:t>
            </a:r>
          </a:p>
          <a:p>
            <a:r>
              <a:rPr lang="en-US" dirty="0" smtClean="0"/>
              <a:t>States that if there are sub-orbitals of equal energy (such as 2p’s 3 equal energy p sub-orbitals), then electrons will occupy them singly before doubling up.</a:t>
            </a:r>
          </a:p>
          <a:p>
            <a:pPr marL="45720" indent="0">
              <a:buNone/>
            </a:pPr>
            <a:endParaRPr lang="en-US" dirty="0" smtClean="0"/>
          </a:p>
          <a:p>
            <a:pPr lvl="1"/>
            <a:r>
              <a:rPr lang="en-US" dirty="0" smtClean="0"/>
              <a:t>Minimizes electron-electron repulsion and ensures the electrons are in lowest energy state. Lowest energy = most stable</a:t>
            </a:r>
            <a:endParaRPr lang="en-US" dirty="0"/>
          </a:p>
        </p:txBody>
      </p:sp>
    </p:spTree>
    <p:extLst>
      <p:ext uri="{BB962C8B-B14F-4D97-AF65-F5344CB8AC3E}">
        <p14:creationId xmlns:p14="http://schemas.microsoft.com/office/powerpoint/2010/main" val="34130067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Pauli Exclusion Principle</a:t>
            </a:r>
            <a:endParaRPr lang="en-US" dirty="0"/>
          </a:p>
        </p:txBody>
      </p:sp>
      <p:sp>
        <p:nvSpPr>
          <p:cNvPr id="3" name="Content Placeholder 2"/>
          <p:cNvSpPr>
            <a:spLocks noGrp="1"/>
          </p:cNvSpPr>
          <p:nvPr>
            <p:ph idx="1"/>
          </p:nvPr>
        </p:nvSpPr>
        <p:spPr/>
        <p:txBody>
          <a:bodyPr/>
          <a:lstStyle/>
          <a:p>
            <a:r>
              <a:rPr lang="en-US" dirty="0" smtClean="0"/>
              <a:t>Developed and named for Wolfgang Pauli.</a:t>
            </a:r>
          </a:p>
          <a:p>
            <a:endParaRPr lang="en-US" dirty="0"/>
          </a:p>
          <a:p>
            <a:r>
              <a:rPr lang="en-US" dirty="0" smtClean="0"/>
              <a:t>States that no two particles can have the same four quantum numbers (more of this in part three), meaning if two electrons are in the same sub-orbital, one has to be spin up and one has to be spin down.</a:t>
            </a:r>
          </a:p>
          <a:p>
            <a:endParaRPr lang="en-US" dirty="0"/>
          </a:p>
          <a:p>
            <a:pPr lvl="1"/>
            <a:r>
              <a:rPr lang="en-US" dirty="0" smtClean="0"/>
              <a:t>Likely due to the fact that this allows for the magnetic moment generated by the different signs of their angular momentums to cancel and be lower energy.</a:t>
            </a:r>
            <a:endParaRPr lang="en-US" dirty="0"/>
          </a:p>
        </p:txBody>
      </p:sp>
    </p:spTree>
    <p:extLst>
      <p:ext uri="{BB962C8B-B14F-4D97-AF65-F5344CB8AC3E}">
        <p14:creationId xmlns:p14="http://schemas.microsoft.com/office/powerpoint/2010/main" val="31675504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a:t>
            </a:r>
            <a:r>
              <a:rPr lang="en-US" dirty="0" smtClean="0"/>
              <a:t>Draw the Electron Configuration (also called the Orbital Diagram)</a:t>
            </a:r>
            <a:endParaRPr lang="en-US" dirty="0"/>
          </a:p>
        </p:txBody>
      </p:sp>
      <p:sp>
        <p:nvSpPr>
          <p:cNvPr id="3" name="Content Placeholder 2"/>
          <p:cNvSpPr>
            <a:spLocks noGrp="1"/>
          </p:cNvSpPr>
          <p:nvPr>
            <p:ph idx="1"/>
          </p:nvPr>
        </p:nvSpPr>
        <p:spPr/>
        <p:txBody>
          <a:bodyPr/>
          <a:lstStyle/>
          <a:p>
            <a:r>
              <a:rPr lang="en-US" dirty="0" smtClean="0"/>
              <a:t>Determine the number of electrons present.</a:t>
            </a:r>
          </a:p>
          <a:p>
            <a:pPr lvl="1"/>
            <a:r>
              <a:rPr lang="en-US" dirty="0" smtClean="0"/>
              <a:t>Remember, this is the same as the atomic # if the atom is neutral</a:t>
            </a:r>
          </a:p>
          <a:p>
            <a:pPr lvl="1"/>
            <a:r>
              <a:rPr lang="en-US" dirty="0" smtClean="0"/>
              <a:t>If the atom is positive, subtract electrons (These come from the outermost energy level, not necessarily the last section)</a:t>
            </a:r>
          </a:p>
          <a:p>
            <a:pPr lvl="1"/>
            <a:r>
              <a:rPr lang="en-US" dirty="0" smtClean="0"/>
              <a:t>If the atom is negative add electrons</a:t>
            </a:r>
          </a:p>
          <a:p>
            <a:r>
              <a:rPr lang="en-US" dirty="0" smtClean="0"/>
              <a:t>Start at 1s. Draw 1 </a:t>
            </a:r>
            <a:r>
              <a:rPr lang="en-US" dirty="0" smtClean="0"/>
              <a:t>square or one dash</a:t>
            </a:r>
            <a:endParaRPr lang="en-US" dirty="0" smtClean="0"/>
          </a:p>
          <a:p>
            <a:r>
              <a:rPr lang="en-US" dirty="0" smtClean="0"/>
              <a:t>Put electrons in that square </a:t>
            </a:r>
            <a:r>
              <a:rPr lang="en-US" dirty="0" smtClean="0"/>
              <a:t>or on top of that dash(one </a:t>
            </a:r>
            <a:r>
              <a:rPr lang="en-US" dirty="0" smtClean="0"/>
              <a:t>up, one down).</a:t>
            </a:r>
          </a:p>
          <a:p>
            <a:r>
              <a:rPr lang="en-US" dirty="0" smtClean="0"/>
              <a:t>Move to 2s.</a:t>
            </a:r>
          </a:p>
          <a:p>
            <a:r>
              <a:rPr lang="en-US" dirty="0" smtClean="0"/>
              <a:t>Repeat until you have done all the electrons. Remember to fill in order and to spread out (</a:t>
            </a:r>
            <a:r>
              <a:rPr lang="en-US" dirty="0" err="1" smtClean="0"/>
              <a:t>Aufbau</a:t>
            </a:r>
            <a:r>
              <a:rPr lang="en-US" dirty="0" smtClean="0"/>
              <a:t> Rule and Hund’s Rule) </a:t>
            </a:r>
          </a:p>
        </p:txBody>
      </p:sp>
    </p:spTree>
    <p:extLst>
      <p:ext uri="{BB962C8B-B14F-4D97-AF65-F5344CB8AC3E}">
        <p14:creationId xmlns:p14="http://schemas.microsoft.com/office/powerpoint/2010/main" val="40992037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 2: Writing Electron Configuration</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9497746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Orbital Diagrams vs. Electron Configuration</a:t>
            </a:r>
            <a:endParaRPr lang="en-US" dirty="0"/>
          </a:p>
        </p:txBody>
      </p:sp>
      <p:sp>
        <p:nvSpPr>
          <p:cNvPr id="5" name="Content Placeholder 4"/>
          <p:cNvSpPr>
            <a:spLocks noGrp="1"/>
          </p:cNvSpPr>
          <p:nvPr>
            <p:ph idx="1"/>
          </p:nvPr>
        </p:nvSpPr>
        <p:spPr/>
        <p:txBody>
          <a:bodyPr/>
          <a:lstStyle/>
          <a:p>
            <a:r>
              <a:rPr lang="en-US" dirty="0" smtClean="0"/>
              <a:t>Drawing all those boxes and arrows gets tedious doesn’t it? Well chemists agree so instead we tend to NOT draw the boxes and arrows unless we really need to.</a:t>
            </a:r>
          </a:p>
          <a:p>
            <a:r>
              <a:rPr lang="en-US" dirty="0" smtClean="0"/>
              <a:t>Instead we simply write the configuration of the element.</a:t>
            </a:r>
          </a:p>
          <a:p>
            <a:r>
              <a:rPr lang="en-US" dirty="0" smtClean="0"/>
              <a:t>Drawing the boxes and arrows is called the “orbital diagram” of an atom.</a:t>
            </a:r>
            <a:endParaRPr lang="en-US" dirty="0"/>
          </a:p>
        </p:txBody>
      </p:sp>
    </p:spTree>
    <p:extLst>
      <p:ext uri="{BB962C8B-B14F-4D97-AF65-F5344CB8AC3E}">
        <p14:creationId xmlns:p14="http://schemas.microsoft.com/office/powerpoint/2010/main" val="4605766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#1 and #2</a:t>
            </a:r>
            <a:endParaRPr lang="en-US" dirty="0"/>
          </a:p>
        </p:txBody>
      </p:sp>
      <p:sp>
        <p:nvSpPr>
          <p:cNvPr id="3" name="Content Placeholder 2"/>
          <p:cNvSpPr>
            <a:spLocks noGrp="1"/>
          </p:cNvSpPr>
          <p:nvPr>
            <p:ph idx="1"/>
          </p:nvPr>
        </p:nvSpPr>
        <p:spPr>
          <a:xfrm>
            <a:off x="1145649" y="1965960"/>
            <a:ext cx="9872871" cy="4038600"/>
          </a:xfrm>
        </p:spPr>
        <p:txBody>
          <a:bodyPr/>
          <a:lstStyle/>
          <a:p>
            <a:pPr marL="45720" indent="0">
              <a:buNone/>
            </a:pPr>
            <a:r>
              <a:rPr lang="en-US" dirty="0" smtClean="0"/>
              <a:t>1. Neon: Has ten electrons</a:t>
            </a:r>
          </a:p>
          <a:p>
            <a:pPr marL="45720" indent="0">
              <a:buNone/>
            </a:pPr>
            <a:r>
              <a:rPr lang="en-US" dirty="0" smtClean="0"/>
              <a:t>Electron configuration: 1s</a:t>
            </a:r>
            <a:r>
              <a:rPr lang="en-US" baseline="30000" dirty="0" smtClean="0"/>
              <a:t>2</a:t>
            </a:r>
            <a:r>
              <a:rPr lang="en-US" dirty="0" smtClean="0"/>
              <a:t>2s</a:t>
            </a:r>
            <a:r>
              <a:rPr lang="en-US" baseline="30000" dirty="0" smtClean="0"/>
              <a:t>2</a:t>
            </a:r>
            <a:r>
              <a:rPr lang="en-US" dirty="0" smtClean="0"/>
              <a:t>2p</a:t>
            </a:r>
            <a:r>
              <a:rPr lang="en-US" baseline="30000" dirty="0" smtClean="0"/>
              <a:t>6</a:t>
            </a:r>
            <a:r>
              <a:rPr lang="en-US" dirty="0" smtClean="0"/>
              <a:t> </a:t>
            </a:r>
            <a:endParaRPr lang="en-US" dirty="0"/>
          </a:p>
          <a:p>
            <a:pPr marL="45720" indent="0">
              <a:buNone/>
            </a:pPr>
            <a:r>
              <a:rPr lang="en-US" dirty="0" smtClean="0"/>
              <a:t>Where the “1s”, “2s”, and “2p” represent those specific orbitals and the superscripts represent how many electrons are in that orbital.</a:t>
            </a:r>
          </a:p>
          <a:p>
            <a:pPr marL="45720" indent="0">
              <a:buNone/>
            </a:pPr>
            <a:r>
              <a:rPr lang="en-US" dirty="0" smtClean="0"/>
              <a:t>We could also write its electron arrangement as 2, 8 </a:t>
            </a:r>
            <a:r>
              <a:rPr lang="en-US" dirty="0"/>
              <a:t>(2 electrons in first ring, 8 in second ring)</a:t>
            </a:r>
          </a:p>
          <a:p>
            <a:pPr marL="45720" indent="0">
              <a:buNone/>
            </a:pPr>
            <a:r>
              <a:rPr lang="en-US" dirty="0" smtClean="0"/>
              <a:t>2. Aluminum: Has 13 electrons</a:t>
            </a:r>
          </a:p>
          <a:p>
            <a:pPr marL="45720" indent="0">
              <a:buNone/>
            </a:pPr>
            <a:r>
              <a:rPr lang="en-US" dirty="0" smtClean="0"/>
              <a:t>Electron configuration: 1s</a:t>
            </a:r>
            <a:r>
              <a:rPr lang="en-US" baseline="30000" dirty="0" smtClean="0"/>
              <a:t>2</a:t>
            </a:r>
            <a:r>
              <a:rPr lang="en-US" dirty="0" smtClean="0"/>
              <a:t>2s</a:t>
            </a:r>
            <a:r>
              <a:rPr lang="en-US" baseline="30000" dirty="0" smtClean="0"/>
              <a:t>2</a:t>
            </a:r>
            <a:r>
              <a:rPr lang="en-US" dirty="0" smtClean="0"/>
              <a:t>2p</a:t>
            </a:r>
            <a:r>
              <a:rPr lang="en-US" baseline="30000" dirty="0" smtClean="0"/>
              <a:t>6</a:t>
            </a:r>
            <a:r>
              <a:rPr lang="en-US" dirty="0" smtClean="0"/>
              <a:t>3s</a:t>
            </a:r>
            <a:r>
              <a:rPr lang="en-US" baseline="30000" dirty="0" smtClean="0"/>
              <a:t>2</a:t>
            </a:r>
            <a:r>
              <a:rPr lang="en-US" dirty="0" smtClean="0"/>
              <a:t>3p</a:t>
            </a:r>
            <a:r>
              <a:rPr lang="en-US" baseline="30000" dirty="0" smtClean="0"/>
              <a:t>1</a:t>
            </a:r>
            <a:endParaRPr lang="en-US" dirty="0" smtClean="0"/>
          </a:p>
          <a:p>
            <a:pPr marL="45720" indent="0">
              <a:buNone/>
            </a:pPr>
            <a:r>
              <a:rPr lang="en-US" dirty="0" smtClean="0"/>
              <a:t>All the orbitals are filled except 3p which has only 1 electron.</a:t>
            </a:r>
          </a:p>
        </p:txBody>
      </p:sp>
    </p:spTree>
    <p:extLst>
      <p:ext uri="{BB962C8B-B14F-4D97-AF65-F5344CB8AC3E}">
        <p14:creationId xmlns:p14="http://schemas.microsoft.com/office/powerpoint/2010/main" val="27936819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Noble Gas Configuration</a:t>
            </a:r>
            <a:endParaRPr lang="en-US" dirty="0"/>
          </a:p>
        </p:txBody>
      </p:sp>
      <p:sp>
        <p:nvSpPr>
          <p:cNvPr id="3" name="Content Placeholder 2"/>
          <p:cNvSpPr>
            <a:spLocks noGrp="1"/>
          </p:cNvSpPr>
          <p:nvPr>
            <p:ph idx="1"/>
          </p:nvPr>
        </p:nvSpPr>
        <p:spPr/>
        <p:txBody>
          <a:bodyPr/>
          <a:lstStyle/>
          <a:p>
            <a:r>
              <a:rPr lang="en-US" dirty="0" smtClean="0"/>
              <a:t>Even writing the electron configuration can be tedious for chemists (we really are a lazy group of people), so we have an even SHORTER way of writing the electron configuration called “Noble Gas Configuration”</a:t>
            </a:r>
          </a:p>
          <a:p>
            <a:r>
              <a:rPr lang="en-US" dirty="0" smtClean="0"/>
              <a:t>We use the symbol for a noble gas to represent part of the configuration (the part that is the same as the configuration of that noble gas)</a:t>
            </a:r>
          </a:p>
          <a:p>
            <a:r>
              <a:rPr lang="en-US" dirty="0" smtClean="0"/>
              <a:t>Why Noble Gases?</a:t>
            </a:r>
          </a:p>
          <a:p>
            <a:pPr lvl="1"/>
            <a:r>
              <a:rPr lang="en-US" dirty="0" smtClean="0"/>
              <a:t>Chemists really only care about the valence electrons (outermost electrons)</a:t>
            </a:r>
          </a:p>
          <a:p>
            <a:pPr lvl="1"/>
            <a:r>
              <a:rPr lang="en-US" dirty="0" smtClean="0"/>
              <a:t>Noble gases represent elements where the orbitals are all filled and stable and are no longer valence.</a:t>
            </a:r>
            <a:endParaRPr lang="en-US" dirty="0"/>
          </a:p>
        </p:txBody>
      </p:sp>
    </p:spTree>
    <p:extLst>
      <p:ext uri="{BB962C8B-B14F-4D97-AF65-F5344CB8AC3E}">
        <p14:creationId xmlns:p14="http://schemas.microsoft.com/office/powerpoint/2010/main" val="19532199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Part 1: Our Analogy</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36606682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normAutofit fontScale="92500"/>
          </a:bodyPr>
          <a:lstStyle/>
          <a:p>
            <a:r>
              <a:rPr lang="en-US" dirty="0" smtClean="0"/>
              <a:t>Remember Neon’s and Aluminum’s electron configurations (below)</a:t>
            </a:r>
          </a:p>
          <a:p>
            <a:pPr lvl="1"/>
            <a:r>
              <a:rPr lang="en-US" dirty="0" smtClean="0"/>
              <a:t>Ne: 1s</a:t>
            </a:r>
            <a:r>
              <a:rPr lang="en-US" baseline="30000" dirty="0" smtClean="0"/>
              <a:t>2</a:t>
            </a:r>
            <a:r>
              <a:rPr lang="en-US" dirty="0" smtClean="0"/>
              <a:t>2s</a:t>
            </a:r>
            <a:r>
              <a:rPr lang="en-US" baseline="30000" dirty="0" smtClean="0"/>
              <a:t>2</a:t>
            </a:r>
            <a:r>
              <a:rPr lang="en-US" dirty="0" smtClean="0"/>
              <a:t>2p</a:t>
            </a:r>
            <a:r>
              <a:rPr lang="en-US" baseline="30000" dirty="0" smtClean="0"/>
              <a:t>6</a:t>
            </a:r>
            <a:r>
              <a:rPr lang="en-US" dirty="0" smtClean="0"/>
              <a:t> </a:t>
            </a:r>
          </a:p>
          <a:p>
            <a:pPr lvl="1"/>
            <a:r>
              <a:rPr lang="en-US" dirty="0" smtClean="0"/>
              <a:t>Al: 1s</a:t>
            </a:r>
            <a:r>
              <a:rPr lang="en-US" baseline="30000" dirty="0" smtClean="0"/>
              <a:t>2</a:t>
            </a:r>
            <a:r>
              <a:rPr lang="en-US" dirty="0" smtClean="0"/>
              <a:t>2s</a:t>
            </a:r>
            <a:r>
              <a:rPr lang="en-US" baseline="30000" dirty="0" smtClean="0"/>
              <a:t>2</a:t>
            </a:r>
            <a:r>
              <a:rPr lang="en-US" dirty="0" smtClean="0"/>
              <a:t>2p</a:t>
            </a:r>
            <a:r>
              <a:rPr lang="en-US" baseline="30000" dirty="0" smtClean="0"/>
              <a:t>6</a:t>
            </a:r>
            <a:r>
              <a:rPr lang="en-US" dirty="0" smtClean="0"/>
              <a:t>3s</a:t>
            </a:r>
            <a:r>
              <a:rPr lang="en-US" baseline="30000" dirty="0" smtClean="0"/>
              <a:t>2</a:t>
            </a:r>
            <a:r>
              <a:rPr lang="en-US" dirty="0" smtClean="0"/>
              <a:t>3p</a:t>
            </a:r>
            <a:r>
              <a:rPr lang="en-US" baseline="30000" dirty="0" smtClean="0"/>
              <a:t>1</a:t>
            </a:r>
            <a:endParaRPr lang="en-US" dirty="0" smtClean="0"/>
          </a:p>
          <a:p>
            <a:r>
              <a:rPr lang="en-US" dirty="0" smtClean="0"/>
              <a:t>You can see that Aluminum’s configuration includes Neon’s configuration. We can replace that part of Aluminum’s configuration with the symbol “Ne” to represent that part and simply write what is left:</a:t>
            </a:r>
          </a:p>
          <a:p>
            <a:r>
              <a:rPr lang="en-US" dirty="0" smtClean="0"/>
              <a:t>[Ne] 3s</a:t>
            </a:r>
            <a:r>
              <a:rPr lang="en-US" baseline="30000" dirty="0" smtClean="0"/>
              <a:t>2</a:t>
            </a:r>
            <a:r>
              <a:rPr lang="en-US" dirty="0" smtClean="0"/>
              <a:t>3p</a:t>
            </a:r>
            <a:r>
              <a:rPr lang="en-US" baseline="30000" dirty="0" smtClean="0"/>
              <a:t>1</a:t>
            </a:r>
          </a:p>
          <a:p>
            <a:r>
              <a:rPr lang="en-US" dirty="0" smtClean="0"/>
              <a:t>Note #1: We cannot use [Ne] to represent the electron configuration for Neon because it does not show the valence electrons. Instead, we would have to write [He] 2s</a:t>
            </a:r>
            <a:r>
              <a:rPr lang="en-US" baseline="30000" dirty="0" smtClean="0"/>
              <a:t>2</a:t>
            </a:r>
            <a:r>
              <a:rPr lang="en-US" dirty="0" smtClean="0"/>
              <a:t> 2p</a:t>
            </a:r>
            <a:r>
              <a:rPr lang="en-US" baseline="30000" dirty="0" smtClean="0"/>
              <a:t>6</a:t>
            </a:r>
            <a:r>
              <a:rPr lang="en-US" dirty="0" smtClean="0"/>
              <a:t>.</a:t>
            </a:r>
          </a:p>
          <a:p>
            <a:r>
              <a:rPr lang="en-US" dirty="0" smtClean="0"/>
              <a:t>Note #2: Noble gases have their configurations end in __p</a:t>
            </a:r>
            <a:r>
              <a:rPr lang="en-US" baseline="30000" dirty="0" smtClean="0"/>
              <a:t>6</a:t>
            </a:r>
            <a:r>
              <a:rPr lang="en-US" dirty="0" smtClean="0"/>
              <a:t> where the ___ = their row #. The exception to this is He which still has a full shell but only has 1s</a:t>
            </a:r>
            <a:r>
              <a:rPr lang="en-US" baseline="30000" dirty="0" smtClean="0"/>
              <a:t>2</a:t>
            </a:r>
            <a:r>
              <a:rPr lang="en-US" dirty="0" smtClean="0"/>
              <a:t>.</a:t>
            </a:r>
            <a:endParaRPr lang="en-US" dirty="0"/>
          </a:p>
        </p:txBody>
      </p:sp>
    </p:spTree>
    <p:extLst>
      <p:ext uri="{BB962C8B-B14F-4D97-AF65-F5344CB8AC3E}">
        <p14:creationId xmlns:p14="http://schemas.microsoft.com/office/powerpoint/2010/main" val="32022853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 3: Quantum Numbers</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2842689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Address of an electron</a:t>
            </a:r>
            <a:endParaRPr lang="en-US" dirty="0"/>
          </a:p>
        </p:txBody>
      </p:sp>
      <p:sp>
        <p:nvSpPr>
          <p:cNvPr id="5" name="Content Placeholder 4"/>
          <p:cNvSpPr>
            <a:spLocks noGrp="1"/>
          </p:cNvSpPr>
          <p:nvPr>
            <p:ph idx="1"/>
          </p:nvPr>
        </p:nvSpPr>
        <p:spPr/>
        <p:txBody>
          <a:bodyPr/>
          <a:lstStyle/>
          <a:p>
            <a:r>
              <a:rPr lang="en-US" dirty="0" smtClean="0"/>
              <a:t>We can write the “address” of every individual electron in an atom because each electron has a set of four quantum numbers that uniquely describes it.</a:t>
            </a:r>
          </a:p>
          <a:p>
            <a:r>
              <a:rPr lang="en-US" dirty="0" smtClean="0"/>
              <a:t>The four quantum numbers are:</a:t>
            </a:r>
          </a:p>
          <a:p>
            <a:pPr marL="45720" indent="0">
              <a:buNone/>
            </a:pPr>
            <a:endParaRPr lang="en-US" dirty="0" smtClean="0"/>
          </a:p>
          <a:p>
            <a:pPr lvl="1"/>
            <a:r>
              <a:rPr lang="en-US" dirty="0" smtClean="0"/>
              <a:t>n = principal quantum #</a:t>
            </a:r>
          </a:p>
          <a:p>
            <a:pPr lvl="1"/>
            <a:r>
              <a:rPr lang="en-US" dirty="0" smtClean="0"/>
              <a:t>l  = azimuthal quantum #</a:t>
            </a:r>
          </a:p>
          <a:p>
            <a:pPr lvl="1"/>
            <a:r>
              <a:rPr lang="en-US" dirty="0" smtClean="0"/>
              <a:t>m</a:t>
            </a:r>
            <a:r>
              <a:rPr lang="en-US" baseline="-25000" dirty="0" smtClean="0"/>
              <a:t>l</a:t>
            </a:r>
            <a:r>
              <a:rPr lang="en-US" dirty="0" smtClean="0"/>
              <a:t> = magnetic quantum #</a:t>
            </a:r>
          </a:p>
          <a:p>
            <a:pPr lvl="1"/>
            <a:r>
              <a:rPr lang="en-US" dirty="0" err="1" smtClean="0"/>
              <a:t>m</a:t>
            </a:r>
            <a:r>
              <a:rPr lang="en-US" baseline="-25000" dirty="0" err="1" smtClean="0"/>
              <a:t>s</a:t>
            </a:r>
            <a:r>
              <a:rPr lang="en-US" dirty="0" smtClean="0"/>
              <a:t> = spin quantum #</a:t>
            </a:r>
            <a:endParaRPr lang="en-US" dirty="0"/>
          </a:p>
        </p:txBody>
      </p:sp>
    </p:spTree>
    <p:extLst>
      <p:ext uri="{BB962C8B-B14F-4D97-AF65-F5344CB8AC3E}">
        <p14:creationId xmlns:p14="http://schemas.microsoft.com/office/powerpoint/2010/main" val="19001013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Principal quantum number</a:t>
            </a:r>
            <a:endParaRPr lang="en-US" dirty="0"/>
          </a:p>
        </p:txBody>
      </p:sp>
      <p:sp>
        <p:nvSpPr>
          <p:cNvPr id="3" name="Content Placeholder 2"/>
          <p:cNvSpPr>
            <a:spLocks noGrp="1"/>
          </p:cNvSpPr>
          <p:nvPr>
            <p:ph idx="1"/>
          </p:nvPr>
        </p:nvSpPr>
        <p:spPr/>
        <p:txBody>
          <a:bodyPr/>
          <a:lstStyle/>
          <a:p>
            <a:r>
              <a:rPr lang="en-US" dirty="0" smtClean="0"/>
              <a:t>The principal quantum number indicates which energy level an electron is in.</a:t>
            </a:r>
          </a:p>
          <a:p>
            <a:r>
              <a:rPr lang="en-US" dirty="0" smtClean="0"/>
              <a:t>Ex: an electron in 1s would have n = 1, while an electron in 2s would have n = 2 because 1s is located in the first energy level while 2s and 2p are located in the second energy level</a:t>
            </a:r>
            <a:endParaRPr lang="en-US" dirty="0"/>
          </a:p>
        </p:txBody>
      </p:sp>
    </p:spTree>
    <p:extLst>
      <p:ext uri="{BB962C8B-B14F-4D97-AF65-F5344CB8AC3E}">
        <p14:creationId xmlns:p14="http://schemas.microsoft.com/office/powerpoint/2010/main" val="20139772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Azimuthal quantum number</a:t>
            </a:r>
            <a:endParaRPr lang="en-US" dirty="0"/>
          </a:p>
        </p:txBody>
      </p:sp>
      <p:sp>
        <p:nvSpPr>
          <p:cNvPr id="3" name="Content Placeholder 2"/>
          <p:cNvSpPr>
            <a:spLocks noGrp="1"/>
          </p:cNvSpPr>
          <p:nvPr>
            <p:ph idx="1"/>
          </p:nvPr>
        </p:nvSpPr>
        <p:spPr/>
        <p:txBody>
          <a:bodyPr/>
          <a:lstStyle/>
          <a:p>
            <a:r>
              <a:rPr lang="en-US" dirty="0" smtClean="0"/>
              <a:t>The term “azimuth” refers to an angle, thus the azimuthal quantum number is also called the angular momentum quantum number.</a:t>
            </a:r>
          </a:p>
          <a:p>
            <a:r>
              <a:rPr lang="en-US" dirty="0" smtClean="0"/>
              <a:t>This number ranges from 0 to n-1 and indicates which type of suborbital an electron is located in. Each suborbital has its own number.</a:t>
            </a:r>
          </a:p>
          <a:p>
            <a:pPr lvl="1"/>
            <a:r>
              <a:rPr lang="en-US" dirty="0" smtClean="0"/>
              <a:t>“s” has l = 0</a:t>
            </a:r>
          </a:p>
          <a:p>
            <a:pPr lvl="1"/>
            <a:r>
              <a:rPr lang="en-US" dirty="0" smtClean="0"/>
              <a:t>“p” has l = 1</a:t>
            </a:r>
          </a:p>
          <a:p>
            <a:pPr lvl="1"/>
            <a:r>
              <a:rPr lang="en-US" dirty="0" smtClean="0"/>
              <a:t>“d” has l = 2</a:t>
            </a:r>
          </a:p>
          <a:p>
            <a:pPr lvl="1"/>
            <a:r>
              <a:rPr lang="en-US" dirty="0" smtClean="0"/>
              <a:t>“f” has l = 3……</a:t>
            </a:r>
          </a:p>
          <a:p>
            <a:pPr lvl="1"/>
            <a:endParaRPr lang="en-US" dirty="0"/>
          </a:p>
          <a:p>
            <a:pPr marL="274320" lvl="1" indent="0">
              <a:buNone/>
            </a:pPr>
            <a:endParaRPr lang="en-US" dirty="0" smtClean="0"/>
          </a:p>
        </p:txBody>
      </p:sp>
    </p:spTree>
    <p:extLst>
      <p:ext uri="{BB962C8B-B14F-4D97-AF65-F5344CB8AC3E}">
        <p14:creationId xmlns:p14="http://schemas.microsoft.com/office/powerpoint/2010/main" val="42820683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Magnetic quantum </a:t>
            </a:r>
            <a:r>
              <a:rPr lang="en-US" dirty="0"/>
              <a:t>n</a:t>
            </a:r>
            <a:r>
              <a:rPr lang="en-US" dirty="0" smtClean="0"/>
              <a:t>umber</a:t>
            </a:r>
            <a:endParaRPr lang="en-US" dirty="0"/>
          </a:p>
        </p:txBody>
      </p:sp>
      <p:sp>
        <p:nvSpPr>
          <p:cNvPr id="3" name="Content Placeholder 2"/>
          <p:cNvSpPr>
            <a:spLocks noGrp="1"/>
          </p:cNvSpPr>
          <p:nvPr>
            <p:ph idx="1"/>
          </p:nvPr>
        </p:nvSpPr>
        <p:spPr/>
        <p:txBody>
          <a:bodyPr/>
          <a:lstStyle/>
          <a:p>
            <a:r>
              <a:rPr lang="en-US" dirty="0" smtClean="0"/>
              <a:t>The magnetic quantum number represents which orientation of a suborbital an electron is in.</a:t>
            </a:r>
          </a:p>
          <a:p>
            <a:r>
              <a:rPr lang="en-US" dirty="0" smtClean="0"/>
              <a:t>The range of this number is from – l to + l.</a:t>
            </a:r>
          </a:p>
          <a:p>
            <a:r>
              <a:rPr lang="en-US" dirty="0" smtClean="0"/>
              <a:t>Since “s” sub orbitals have only 1 orientation, m</a:t>
            </a:r>
            <a:r>
              <a:rPr lang="en-US" baseline="-25000" dirty="0" smtClean="0"/>
              <a:t>l</a:t>
            </a:r>
            <a:r>
              <a:rPr lang="en-US" dirty="0" smtClean="0"/>
              <a:t> is always equal to 0 for electrons in them.</a:t>
            </a:r>
          </a:p>
          <a:p>
            <a:r>
              <a:rPr lang="en-US" dirty="0" smtClean="0"/>
              <a:t>For an electron in a p, d, or f suborbital the convention is that the middle “bed” is labeled as m</a:t>
            </a:r>
            <a:r>
              <a:rPr lang="en-US" baseline="-25000" dirty="0" smtClean="0"/>
              <a:t>l</a:t>
            </a:r>
            <a:r>
              <a:rPr lang="en-US" dirty="0"/>
              <a:t> </a:t>
            </a:r>
            <a:r>
              <a:rPr lang="en-US" dirty="0" smtClean="0"/>
              <a:t>= 0, the one to the left is m</a:t>
            </a:r>
            <a:r>
              <a:rPr lang="en-US" baseline="-25000" dirty="0" smtClean="0"/>
              <a:t>l</a:t>
            </a:r>
            <a:r>
              <a:rPr lang="en-US" dirty="0" smtClean="0"/>
              <a:t> = -1, the one to the right is m</a:t>
            </a:r>
            <a:r>
              <a:rPr lang="en-US" baseline="-25000" dirty="0" smtClean="0"/>
              <a:t>l</a:t>
            </a:r>
            <a:r>
              <a:rPr lang="en-US" dirty="0" smtClean="0"/>
              <a:t> = +1 and so on so forth (for d and f)</a:t>
            </a:r>
            <a:endParaRPr lang="en-US" dirty="0"/>
          </a:p>
        </p:txBody>
      </p:sp>
    </p:spTree>
    <p:extLst>
      <p:ext uri="{BB962C8B-B14F-4D97-AF65-F5344CB8AC3E}">
        <p14:creationId xmlns:p14="http://schemas.microsoft.com/office/powerpoint/2010/main" val="3188708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Spin quantum number</a:t>
            </a:r>
            <a:endParaRPr lang="en-US" dirty="0"/>
          </a:p>
        </p:txBody>
      </p:sp>
      <p:sp>
        <p:nvSpPr>
          <p:cNvPr id="3" name="Content Placeholder 2"/>
          <p:cNvSpPr>
            <a:spLocks noGrp="1"/>
          </p:cNvSpPr>
          <p:nvPr>
            <p:ph idx="1"/>
          </p:nvPr>
        </p:nvSpPr>
        <p:spPr/>
        <p:txBody>
          <a:bodyPr/>
          <a:lstStyle/>
          <a:p>
            <a:r>
              <a:rPr lang="en-US" dirty="0" smtClean="0"/>
              <a:t>The spin quantum number represents the spin of the electron.</a:t>
            </a:r>
          </a:p>
          <a:p>
            <a:r>
              <a:rPr lang="en-US" dirty="0" smtClean="0"/>
              <a:t>Electrons have half-integer spin equal to ½ so this number will always be + ½ (if it is “spin up”) or – 1/2  (if it is “spin down”)</a:t>
            </a:r>
            <a:endParaRPr lang="en-US" dirty="0"/>
          </a:p>
        </p:txBody>
      </p:sp>
    </p:spTree>
    <p:extLst>
      <p:ext uri="{BB962C8B-B14F-4D97-AF65-F5344CB8AC3E}">
        <p14:creationId xmlns:p14="http://schemas.microsoft.com/office/powerpoint/2010/main" val="16598895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lstStyle/>
          <a:p>
            <a:pPr marL="45720" indent="0">
              <a:buNone/>
            </a:pPr>
            <a:r>
              <a:rPr lang="en-US" dirty="0" smtClean="0"/>
              <a:t>Q: Write the set of quantum numbers that describe the three electrons in lithium:</a:t>
            </a:r>
          </a:p>
          <a:p>
            <a:pPr marL="45720" indent="0">
              <a:buNone/>
            </a:pPr>
            <a:endParaRPr lang="en-US" dirty="0" smtClean="0"/>
          </a:p>
          <a:p>
            <a:pPr marL="45720" indent="0">
              <a:buNone/>
            </a:pPr>
            <a:r>
              <a:rPr lang="en-US" dirty="0" smtClean="0"/>
              <a:t>A: </a:t>
            </a:r>
          </a:p>
          <a:p>
            <a:pPr marL="45720" indent="0">
              <a:buNone/>
            </a:pPr>
            <a:r>
              <a:rPr lang="en-US" dirty="0" smtClean="0"/>
              <a:t>electron #1: 1, 0, 0, + ½ (in 1s and is pointed up)</a:t>
            </a:r>
          </a:p>
          <a:p>
            <a:pPr marL="45720" indent="0">
              <a:buNone/>
            </a:pPr>
            <a:r>
              <a:rPr lang="en-US" dirty="0" smtClean="0"/>
              <a:t>electron #2: 1, 0, 0, - ½ (in 1s and is pointed down)</a:t>
            </a:r>
          </a:p>
          <a:p>
            <a:pPr marL="45720" indent="0">
              <a:buNone/>
            </a:pPr>
            <a:r>
              <a:rPr lang="en-US" dirty="0" smtClean="0"/>
              <a:t>electron #3: 2, 0, 0, + ½ (in 2s and is pointed up)</a:t>
            </a:r>
          </a:p>
          <a:p>
            <a:pPr marL="45720" indent="0">
              <a:buNone/>
            </a:pPr>
            <a:endParaRPr lang="en-US" dirty="0"/>
          </a:p>
        </p:txBody>
      </p:sp>
    </p:spTree>
    <p:extLst>
      <p:ext uri="{BB962C8B-B14F-4D97-AF65-F5344CB8AC3E}">
        <p14:creationId xmlns:p14="http://schemas.microsoft.com/office/powerpoint/2010/main" val="4952198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Hotel Head to Toe</a:t>
            </a:r>
            <a:endParaRPr lang="en-US" dirty="0"/>
          </a:p>
        </p:txBody>
      </p:sp>
      <p:sp>
        <p:nvSpPr>
          <p:cNvPr id="7" name="Content Placeholder 6"/>
          <p:cNvSpPr>
            <a:spLocks noGrp="1"/>
          </p:cNvSpPr>
          <p:nvPr>
            <p:ph idx="1"/>
          </p:nvPr>
        </p:nvSpPr>
        <p:spPr/>
        <p:txBody>
          <a:bodyPr/>
          <a:lstStyle/>
          <a:p>
            <a:r>
              <a:rPr lang="en-US" dirty="0" smtClean="0"/>
              <a:t>Our “hotel”, while fictional, is an analogy for electron configuration, or the arrangement of electrons in the orbitals of the electron cloud.</a:t>
            </a:r>
          </a:p>
          <a:p>
            <a:r>
              <a:rPr lang="en-US" dirty="0" smtClean="0"/>
              <a:t>Guests = electrons</a:t>
            </a:r>
          </a:p>
          <a:p>
            <a:r>
              <a:rPr lang="en-US" dirty="0" smtClean="0"/>
              <a:t>Floor = Energy level/ring/shell/orbital</a:t>
            </a:r>
          </a:p>
          <a:p>
            <a:r>
              <a:rPr lang="en-US" dirty="0" smtClean="0"/>
              <a:t>Room type = Type of sub-orbital</a:t>
            </a:r>
          </a:p>
          <a:p>
            <a:r>
              <a:rPr lang="en-US" dirty="0" smtClean="0"/>
              <a:t>Beds = Possible orientations of that sub-orbital</a:t>
            </a:r>
          </a:p>
          <a:p>
            <a:r>
              <a:rPr lang="en-US" dirty="0" smtClean="0"/>
              <a:t>Head or toe = spin of the electron (spin up or spin down)</a:t>
            </a:r>
          </a:p>
          <a:p>
            <a:r>
              <a:rPr lang="en-US" dirty="0" smtClean="0"/>
              <a:t>Steps = energy</a:t>
            </a:r>
          </a:p>
          <a:p>
            <a:endParaRPr lang="en-US" dirty="0"/>
          </a:p>
        </p:txBody>
      </p:sp>
    </p:spTree>
    <p:extLst>
      <p:ext uri="{BB962C8B-B14F-4D97-AF65-F5344CB8AC3E}">
        <p14:creationId xmlns:p14="http://schemas.microsoft.com/office/powerpoint/2010/main" val="31650614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 Orbitals</a:t>
            </a:r>
            <a:endParaRPr lang="en-US" dirty="0"/>
          </a:p>
        </p:txBody>
      </p:sp>
      <p:sp>
        <p:nvSpPr>
          <p:cNvPr id="3" name="Content Placeholder 2"/>
          <p:cNvSpPr>
            <a:spLocks noGrp="1"/>
          </p:cNvSpPr>
          <p:nvPr>
            <p:ph sz="half" idx="1"/>
          </p:nvPr>
        </p:nvSpPr>
        <p:spPr/>
        <p:txBody>
          <a:bodyPr/>
          <a:lstStyle/>
          <a:p>
            <a:r>
              <a:rPr lang="en-US" dirty="0" smtClean="0"/>
              <a:t>Orbitals are named by the types of spectral emission lines they leave. </a:t>
            </a:r>
            <a:endParaRPr lang="en-US" dirty="0"/>
          </a:p>
          <a:p>
            <a:r>
              <a:rPr lang="en-US" dirty="0" smtClean="0"/>
              <a:t>“s” in s orbitals stands for “sharp” because they are very well-defined.</a:t>
            </a:r>
          </a:p>
          <a:p>
            <a:r>
              <a:rPr lang="en-US" dirty="0" smtClean="0"/>
              <a:t>An s orbital is shaped like a sphere </a:t>
            </a:r>
          </a:p>
          <a:p>
            <a:pPr lvl="1"/>
            <a:r>
              <a:rPr lang="en-US" dirty="0" smtClean="0"/>
              <a:t>Because of that, it has only 1 possible orientation because it looks the same regardless of how you view it.</a:t>
            </a:r>
            <a:endParaRPr lang="en-US" dirty="0"/>
          </a:p>
        </p:txBody>
      </p:sp>
      <p:pic>
        <p:nvPicPr>
          <p:cNvPr id="5" name="Picture 5" descr="1s"/>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870700" y="1829076"/>
            <a:ext cx="3237706" cy="30969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888121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 Orbitals</a:t>
            </a:r>
            <a:endParaRPr lang="en-US" dirty="0"/>
          </a:p>
        </p:txBody>
      </p:sp>
      <p:sp>
        <p:nvSpPr>
          <p:cNvPr id="3" name="Content Placeholder 2"/>
          <p:cNvSpPr>
            <a:spLocks noGrp="1"/>
          </p:cNvSpPr>
          <p:nvPr>
            <p:ph sz="half" idx="1"/>
          </p:nvPr>
        </p:nvSpPr>
        <p:spPr/>
        <p:txBody>
          <a:bodyPr/>
          <a:lstStyle/>
          <a:p>
            <a:r>
              <a:rPr lang="en-US" dirty="0" smtClean="0"/>
              <a:t>The “p” in “p orbitals” stands for “principle”.</a:t>
            </a:r>
          </a:p>
          <a:p>
            <a:r>
              <a:rPr lang="en-US" dirty="0" smtClean="0"/>
              <a:t>A p orbital looks like a peanut and has three possible orientations, named </a:t>
            </a:r>
            <a:r>
              <a:rPr lang="en-US" dirty="0" err="1" smtClean="0"/>
              <a:t>px</a:t>
            </a:r>
            <a:r>
              <a:rPr lang="en-US" dirty="0" smtClean="0"/>
              <a:t>, </a:t>
            </a:r>
            <a:r>
              <a:rPr lang="en-US" dirty="0" err="1" smtClean="0"/>
              <a:t>py</a:t>
            </a:r>
            <a:r>
              <a:rPr lang="en-US" dirty="0" smtClean="0"/>
              <a:t>, and </a:t>
            </a:r>
            <a:r>
              <a:rPr lang="en-US" dirty="0" err="1" smtClean="0"/>
              <a:t>pz</a:t>
            </a:r>
            <a:endParaRPr lang="en-US" dirty="0"/>
          </a:p>
        </p:txBody>
      </p:sp>
      <p:pic>
        <p:nvPicPr>
          <p:cNvPr id="5" name="Picture 5" descr="pzorbital"/>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428581" y="2057399"/>
            <a:ext cx="43561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401583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 and F Orbitals</a:t>
            </a:r>
            <a:endParaRPr lang="en-US" dirty="0"/>
          </a:p>
        </p:txBody>
      </p:sp>
      <p:sp>
        <p:nvSpPr>
          <p:cNvPr id="3" name="Content Placeholder 2"/>
          <p:cNvSpPr>
            <a:spLocks noGrp="1"/>
          </p:cNvSpPr>
          <p:nvPr>
            <p:ph sz="half" idx="1"/>
          </p:nvPr>
        </p:nvSpPr>
        <p:spPr/>
        <p:txBody>
          <a:bodyPr/>
          <a:lstStyle/>
          <a:p>
            <a:r>
              <a:rPr lang="en-US" dirty="0" smtClean="0"/>
              <a:t>“D” = diffuse</a:t>
            </a:r>
          </a:p>
          <a:p>
            <a:pPr lvl="1"/>
            <a:r>
              <a:rPr lang="en-US" dirty="0" smtClean="0"/>
              <a:t>There are 5 types of D orbitals</a:t>
            </a:r>
          </a:p>
          <a:p>
            <a:r>
              <a:rPr lang="en-US" dirty="0" smtClean="0"/>
              <a:t>“F” = fundamental</a:t>
            </a:r>
          </a:p>
          <a:p>
            <a:pPr lvl="1"/>
            <a:r>
              <a:rPr lang="en-US" dirty="0" smtClean="0"/>
              <a:t>There are 7 types of F orbitals</a:t>
            </a:r>
            <a:endParaRPr lang="en-US" dirty="0"/>
          </a:p>
        </p:txBody>
      </p:sp>
      <p:pic>
        <p:nvPicPr>
          <p:cNvPr id="5" name="Picture 5" descr="d_orbital"/>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880860" y="609600"/>
            <a:ext cx="3883343" cy="2598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Image result for f orbital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94901" y="3594100"/>
            <a:ext cx="5255260" cy="28023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07771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Placing electrons</a:t>
            </a:r>
            <a:endParaRPr lang="en-US" dirty="0"/>
          </a:p>
        </p:txBody>
      </p:sp>
      <p:sp>
        <p:nvSpPr>
          <p:cNvPr id="3" name="Content Placeholder 2"/>
          <p:cNvSpPr>
            <a:spLocks noGrp="1"/>
          </p:cNvSpPr>
          <p:nvPr>
            <p:ph idx="1"/>
          </p:nvPr>
        </p:nvSpPr>
        <p:spPr/>
        <p:txBody>
          <a:bodyPr/>
          <a:lstStyle/>
          <a:p>
            <a:r>
              <a:rPr lang="en-US" dirty="0" smtClean="0"/>
              <a:t>Electrons are placed according to the same three rules used in the Hotel Head to Toe worksheet:</a:t>
            </a:r>
          </a:p>
          <a:p>
            <a:pPr lvl="1"/>
            <a:r>
              <a:rPr lang="en-US" dirty="0" smtClean="0"/>
              <a:t>The </a:t>
            </a:r>
            <a:r>
              <a:rPr lang="en-US" dirty="0" err="1" smtClean="0"/>
              <a:t>Aufbau</a:t>
            </a:r>
            <a:r>
              <a:rPr lang="en-US" dirty="0" smtClean="0"/>
              <a:t> Rule</a:t>
            </a:r>
          </a:p>
          <a:p>
            <a:pPr lvl="1"/>
            <a:r>
              <a:rPr lang="en-US" dirty="0" smtClean="0"/>
              <a:t>Hund’s Rule</a:t>
            </a:r>
          </a:p>
          <a:p>
            <a:pPr lvl="1"/>
            <a:r>
              <a:rPr lang="en-US" dirty="0" smtClean="0"/>
              <a:t>Pauli Exclusion Principle</a:t>
            </a:r>
          </a:p>
          <a:p>
            <a:r>
              <a:rPr lang="en-US" dirty="0" smtClean="0"/>
              <a:t>Why do we care? Well the behavior of the atom is driven by this electron configuration. This includes how an atom will bond which is a BIG part of chemistry.</a:t>
            </a:r>
            <a:endParaRPr lang="en-US" dirty="0"/>
          </a:p>
        </p:txBody>
      </p:sp>
    </p:spTree>
    <p:extLst>
      <p:ext uri="{BB962C8B-B14F-4D97-AF65-F5344CB8AC3E}">
        <p14:creationId xmlns:p14="http://schemas.microsoft.com/office/powerpoint/2010/main" val="18862441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Aufbau</a:t>
            </a:r>
            <a:r>
              <a:rPr lang="en-US" dirty="0" smtClean="0"/>
              <a:t> Rule</a:t>
            </a:r>
            <a:endParaRPr lang="en-US" dirty="0"/>
          </a:p>
        </p:txBody>
      </p:sp>
      <p:sp>
        <p:nvSpPr>
          <p:cNvPr id="3" name="Content Placeholder 2"/>
          <p:cNvSpPr>
            <a:spLocks noGrp="1"/>
          </p:cNvSpPr>
          <p:nvPr>
            <p:ph idx="1"/>
          </p:nvPr>
        </p:nvSpPr>
        <p:spPr/>
        <p:txBody>
          <a:bodyPr>
            <a:normAutofit fontScale="92500"/>
          </a:bodyPr>
          <a:lstStyle/>
          <a:p>
            <a:r>
              <a:rPr lang="en-US" dirty="0" smtClean="0"/>
              <a:t>States that electrons orbiting an atom fill the lowest available sub-orbital before moving to higher energy orbitals</a:t>
            </a:r>
          </a:p>
          <a:p>
            <a:r>
              <a:rPr lang="en-US" dirty="0" smtClean="0"/>
              <a:t>“</a:t>
            </a:r>
            <a:r>
              <a:rPr lang="en-US" dirty="0" err="1" smtClean="0"/>
              <a:t>Aufbau</a:t>
            </a:r>
            <a:r>
              <a:rPr lang="en-US" dirty="0" smtClean="0"/>
              <a:t>” is German for “construction” or “building-up” and references the fact that we “build” the electron cloud from the ground (lowest energy) upwards.</a:t>
            </a:r>
          </a:p>
          <a:p>
            <a:r>
              <a:rPr lang="en-US" dirty="0" smtClean="0"/>
              <a:t>Because of this the order of the sub-orbitals that we use is not always easy to remember (see below). Good news though is that there are a few easy tricks to remember the order.</a:t>
            </a:r>
          </a:p>
          <a:p>
            <a:endParaRPr lang="en-US" dirty="0"/>
          </a:p>
          <a:p>
            <a:pPr marL="45720" indent="0">
              <a:buNone/>
            </a:pPr>
            <a:r>
              <a:rPr lang="en-US" dirty="0" smtClean="0"/>
              <a:t>Order: 1s, 2s, 2p, 3s, 3p, 4s, 3d, 4p, 5s, 4d, 5p, 6s, 4f, 5d, 6p, 7s, 5f, 6d, 7p</a:t>
            </a:r>
          </a:p>
          <a:p>
            <a:pPr marL="45720" indent="0">
              <a:buNone/>
            </a:pPr>
            <a:r>
              <a:rPr lang="en-US" dirty="0" smtClean="0"/>
              <a:t>(There are theoretically more, but we do not have elements that exceed 7p yet! Once we do, it will theoretically go to 8s then to a new type of sub-orbital. I’m honestly super excited about when that happens, though I know that I am unique in that)</a:t>
            </a:r>
            <a:endParaRPr lang="en-US" dirty="0"/>
          </a:p>
        </p:txBody>
      </p:sp>
    </p:spTree>
    <p:extLst>
      <p:ext uri="{BB962C8B-B14F-4D97-AF65-F5344CB8AC3E}">
        <p14:creationId xmlns:p14="http://schemas.microsoft.com/office/powerpoint/2010/main" val="3514072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Trick #1 Filling Pyramid</a:t>
            </a:r>
            <a:endParaRPr lang="en-US" dirty="0"/>
          </a:p>
        </p:txBody>
      </p:sp>
      <p:sp>
        <p:nvSpPr>
          <p:cNvPr id="3" name="Content Placeholder 2"/>
          <p:cNvSpPr>
            <a:spLocks noGrp="1"/>
          </p:cNvSpPr>
          <p:nvPr>
            <p:ph idx="1"/>
          </p:nvPr>
        </p:nvSpPr>
        <p:spPr/>
        <p:txBody>
          <a:bodyPr/>
          <a:lstStyle/>
          <a:p>
            <a:r>
              <a:rPr lang="en-US" dirty="0" smtClean="0"/>
              <a:t>Follow the arrows!</a:t>
            </a:r>
            <a:endParaRPr lang="en-US" dirty="0"/>
          </a:p>
        </p:txBody>
      </p:sp>
      <p:grpSp>
        <p:nvGrpSpPr>
          <p:cNvPr id="4" name="Group 3"/>
          <p:cNvGrpSpPr/>
          <p:nvPr/>
        </p:nvGrpSpPr>
        <p:grpSpPr>
          <a:xfrm>
            <a:off x="6219135" y="2438400"/>
            <a:ext cx="3048000" cy="3276600"/>
            <a:chOff x="3429000" y="1905000"/>
            <a:chExt cx="3048000" cy="3276600"/>
          </a:xfrm>
        </p:grpSpPr>
        <p:sp>
          <p:nvSpPr>
            <p:cNvPr id="5" name="Line 47"/>
            <p:cNvSpPr>
              <a:spLocks noChangeShapeType="1"/>
            </p:cNvSpPr>
            <p:nvPr/>
          </p:nvSpPr>
          <p:spPr bwMode="auto">
            <a:xfrm flipH="1">
              <a:off x="3581400" y="3200400"/>
              <a:ext cx="2895600" cy="198120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 name="Line 48"/>
            <p:cNvSpPr>
              <a:spLocks noChangeShapeType="1"/>
            </p:cNvSpPr>
            <p:nvPr/>
          </p:nvSpPr>
          <p:spPr bwMode="auto">
            <a:xfrm flipH="1">
              <a:off x="4114800" y="3581400"/>
              <a:ext cx="2362200" cy="160020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 name="Line 49"/>
            <p:cNvSpPr>
              <a:spLocks noChangeShapeType="1"/>
            </p:cNvSpPr>
            <p:nvPr/>
          </p:nvSpPr>
          <p:spPr bwMode="auto">
            <a:xfrm flipH="1">
              <a:off x="3581400" y="3276600"/>
              <a:ext cx="2057400" cy="137160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 name="Line 50"/>
            <p:cNvSpPr>
              <a:spLocks noChangeShapeType="1"/>
            </p:cNvSpPr>
            <p:nvPr/>
          </p:nvSpPr>
          <p:spPr bwMode="auto">
            <a:xfrm flipH="1">
              <a:off x="3581400" y="2743200"/>
              <a:ext cx="1981200" cy="137160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 name="Line 51"/>
            <p:cNvSpPr>
              <a:spLocks noChangeShapeType="1"/>
            </p:cNvSpPr>
            <p:nvPr/>
          </p:nvSpPr>
          <p:spPr bwMode="auto">
            <a:xfrm flipH="1">
              <a:off x="3581400" y="2743200"/>
              <a:ext cx="1295400" cy="91440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 name="Line 52"/>
            <p:cNvSpPr>
              <a:spLocks noChangeShapeType="1"/>
            </p:cNvSpPr>
            <p:nvPr/>
          </p:nvSpPr>
          <p:spPr bwMode="auto">
            <a:xfrm flipH="1">
              <a:off x="3581400" y="2286000"/>
              <a:ext cx="1295400" cy="91440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 name="Line 53"/>
            <p:cNvSpPr>
              <a:spLocks noChangeShapeType="1"/>
            </p:cNvSpPr>
            <p:nvPr/>
          </p:nvSpPr>
          <p:spPr bwMode="auto">
            <a:xfrm flipH="1">
              <a:off x="3581400" y="2286000"/>
              <a:ext cx="762000" cy="53340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 name="Line 54"/>
            <p:cNvSpPr>
              <a:spLocks noChangeShapeType="1"/>
            </p:cNvSpPr>
            <p:nvPr/>
          </p:nvSpPr>
          <p:spPr bwMode="auto">
            <a:xfrm flipH="1">
              <a:off x="3581400" y="1905000"/>
              <a:ext cx="685800" cy="45720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 name="Text Box 4"/>
            <p:cNvSpPr txBox="1">
              <a:spLocks noChangeArrowheads="1"/>
            </p:cNvSpPr>
            <p:nvPr/>
          </p:nvSpPr>
          <p:spPr bwMode="auto">
            <a:xfrm>
              <a:off x="3429000" y="1981200"/>
              <a:ext cx="6191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t>1s</a:t>
              </a:r>
              <a:r>
                <a:rPr lang="en-US" altLang="en-US" sz="2400" baseline="30000"/>
                <a:t>2</a:t>
              </a:r>
            </a:p>
          </p:txBody>
        </p:sp>
        <p:sp>
          <p:nvSpPr>
            <p:cNvPr id="14" name="Text Box 5"/>
            <p:cNvSpPr txBox="1">
              <a:spLocks noChangeArrowheads="1"/>
            </p:cNvSpPr>
            <p:nvPr/>
          </p:nvSpPr>
          <p:spPr bwMode="auto">
            <a:xfrm>
              <a:off x="3429000" y="2438400"/>
              <a:ext cx="6191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t>2s</a:t>
              </a:r>
              <a:r>
                <a:rPr lang="en-US" altLang="en-US" sz="2400" baseline="30000"/>
                <a:t>2</a:t>
              </a:r>
            </a:p>
          </p:txBody>
        </p:sp>
        <p:sp>
          <p:nvSpPr>
            <p:cNvPr id="15" name="Text Box 6"/>
            <p:cNvSpPr txBox="1">
              <a:spLocks noChangeArrowheads="1"/>
            </p:cNvSpPr>
            <p:nvPr/>
          </p:nvSpPr>
          <p:spPr bwMode="auto">
            <a:xfrm>
              <a:off x="4114800" y="2438400"/>
              <a:ext cx="6365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dirty="0"/>
                <a:t>2p</a:t>
              </a:r>
              <a:r>
                <a:rPr lang="en-US" altLang="en-US" sz="2400" baseline="30000" dirty="0"/>
                <a:t>6</a:t>
              </a:r>
            </a:p>
          </p:txBody>
        </p:sp>
        <p:sp>
          <p:nvSpPr>
            <p:cNvPr id="16" name="Text Box 7"/>
            <p:cNvSpPr txBox="1">
              <a:spLocks noChangeArrowheads="1"/>
            </p:cNvSpPr>
            <p:nvPr/>
          </p:nvSpPr>
          <p:spPr bwMode="auto">
            <a:xfrm>
              <a:off x="4114800" y="2895600"/>
              <a:ext cx="6365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t>3p</a:t>
              </a:r>
              <a:r>
                <a:rPr lang="en-US" altLang="en-US" sz="2400" baseline="30000"/>
                <a:t>6</a:t>
              </a:r>
            </a:p>
          </p:txBody>
        </p:sp>
        <p:sp>
          <p:nvSpPr>
            <p:cNvPr id="17" name="Text Box 8"/>
            <p:cNvSpPr txBox="1">
              <a:spLocks noChangeArrowheads="1"/>
            </p:cNvSpPr>
            <p:nvPr/>
          </p:nvSpPr>
          <p:spPr bwMode="auto">
            <a:xfrm>
              <a:off x="4114800" y="3352800"/>
              <a:ext cx="6365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dirty="0"/>
                <a:t>4p</a:t>
              </a:r>
              <a:r>
                <a:rPr lang="en-US" altLang="en-US" sz="2400" baseline="30000" dirty="0"/>
                <a:t>6</a:t>
              </a:r>
            </a:p>
          </p:txBody>
        </p:sp>
        <p:sp>
          <p:nvSpPr>
            <p:cNvPr id="18" name="Text Box 9"/>
            <p:cNvSpPr txBox="1">
              <a:spLocks noChangeArrowheads="1"/>
            </p:cNvSpPr>
            <p:nvPr/>
          </p:nvSpPr>
          <p:spPr bwMode="auto">
            <a:xfrm>
              <a:off x="4114800" y="3810000"/>
              <a:ext cx="6365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t>5p</a:t>
              </a:r>
              <a:r>
                <a:rPr lang="en-US" altLang="en-US" sz="2400" baseline="30000"/>
                <a:t>6</a:t>
              </a:r>
            </a:p>
          </p:txBody>
        </p:sp>
        <p:sp>
          <p:nvSpPr>
            <p:cNvPr id="19" name="Text Box 10"/>
            <p:cNvSpPr txBox="1">
              <a:spLocks noChangeArrowheads="1"/>
            </p:cNvSpPr>
            <p:nvPr/>
          </p:nvSpPr>
          <p:spPr bwMode="auto">
            <a:xfrm>
              <a:off x="4114800" y="4267200"/>
              <a:ext cx="6365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t>6p</a:t>
              </a:r>
              <a:r>
                <a:rPr lang="en-US" altLang="en-US" sz="2400" baseline="30000"/>
                <a:t>6</a:t>
              </a:r>
            </a:p>
          </p:txBody>
        </p:sp>
        <p:sp>
          <p:nvSpPr>
            <p:cNvPr id="20" name="Text Box 11"/>
            <p:cNvSpPr txBox="1">
              <a:spLocks noChangeArrowheads="1"/>
            </p:cNvSpPr>
            <p:nvPr/>
          </p:nvSpPr>
          <p:spPr bwMode="auto">
            <a:xfrm>
              <a:off x="4114800" y="4724400"/>
              <a:ext cx="6365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t>7p</a:t>
              </a:r>
              <a:r>
                <a:rPr lang="en-US" altLang="en-US" sz="2400" baseline="30000"/>
                <a:t>6</a:t>
              </a:r>
            </a:p>
          </p:txBody>
        </p:sp>
        <p:sp>
          <p:nvSpPr>
            <p:cNvPr id="21" name="Text Box 12"/>
            <p:cNvSpPr txBox="1">
              <a:spLocks noChangeArrowheads="1"/>
            </p:cNvSpPr>
            <p:nvPr/>
          </p:nvSpPr>
          <p:spPr bwMode="auto">
            <a:xfrm>
              <a:off x="3429000" y="2895600"/>
              <a:ext cx="6191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t>3s</a:t>
              </a:r>
              <a:r>
                <a:rPr lang="en-US" altLang="en-US" sz="2400" baseline="30000"/>
                <a:t>2</a:t>
              </a:r>
            </a:p>
          </p:txBody>
        </p:sp>
        <p:sp>
          <p:nvSpPr>
            <p:cNvPr id="22" name="Text Box 13"/>
            <p:cNvSpPr txBox="1">
              <a:spLocks noChangeArrowheads="1"/>
            </p:cNvSpPr>
            <p:nvPr/>
          </p:nvSpPr>
          <p:spPr bwMode="auto">
            <a:xfrm>
              <a:off x="3429000" y="3352800"/>
              <a:ext cx="6191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t>4s</a:t>
              </a:r>
              <a:r>
                <a:rPr lang="en-US" altLang="en-US" sz="2400" baseline="30000"/>
                <a:t>2</a:t>
              </a:r>
            </a:p>
          </p:txBody>
        </p:sp>
        <p:sp>
          <p:nvSpPr>
            <p:cNvPr id="23" name="Text Box 14"/>
            <p:cNvSpPr txBox="1">
              <a:spLocks noChangeArrowheads="1"/>
            </p:cNvSpPr>
            <p:nvPr/>
          </p:nvSpPr>
          <p:spPr bwMode="auto">
            <a:xfrm>
              <a:off x="3429000" y="3810000"/>
              <a:ext cx="6191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t>5s</a:t>
              </a:r>
              <a:r>
                <a:rPr lang="en-US" altLang="en-US" sz="2400" baseline="30000"/>
                <a:t>2</a:t>
              </a:r>
            </a:p>
          </p:txBody>
        </p:sp>
        <p:sp>
          <p:nvSpPr>
            <p:cNvPr id="24" name="Text Box 15"/>
            <p:cNvSpPr txBox="1">
              <a:spLocks noChangeArrowheads="1"/>
            </p:cNvSpPr>
            <p:nvPr/>
          </p:nvSpPr>
          <p:spPr bwMode="auto">
            <a:xfrm>
              <a:off x="3429000" y="4267200"/>
              <a:ext cx="6191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t>6s</a:t>
              </a:r>
              <a:r>
                <a:rPr lang="en-US" altLang="en-US" sz="2400" baseline="30000"/>
                <a:t>2</a:t>
              </a:r>
            </a:p>
          </p:txBody>
        </p:sp>
        <p:sp>
          <p:nvSpPr>
            <p:cNvPr id="25" name="Text Box 16"/>
            <p:cNvSpPr txBox="1">
              <a:spLocks noChangeArrowheads="1"/>
            </p:cNvSpPr>
            <p:nvPr/>
          </p:nvSpPr>
          <p:spPr bwMode="auto">
            <a:xfrm>
              <a:off x="3429000" y="4724400"/>
              <a:ext cx="6191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t>7s</a:t>
              </a:r>
              <a:r>
                <a:rPr lang="en-US" altLang="en-US" sz="2400" baseline="30000"/>
                <a:t>2</a:t>
              </a:r>
            </a:p>
          </p:txBody>
        </p:sp>
        <p:sp>
          <p:nvSpPr>
            <p:cNvPr id="26" name="Text Box 17"/>
            <p:cNvSpPr txBox="1">
              <a:spLocks noChangeArrowheads="1"/>
            </p:cNvSpPr>
            <p:nvPr/>
          </p:nvSpPr>
          <p:spPr bwMode="auto">
            <a:xfrm>
              <a:off x="4813300" y="2895600"/>
              <a:ext cx="7493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t>3d</a:t>
              </a:r>
              <a:r>
                <a:rPr lang="en-US" altLang="en-US" sz="2400" baseline="30000"/>
                <a:t>10</a:t>
              </a:r>
            </a:p>
          </p:txBody>
        </p:sp>
        <p:sp>
          <p:nvSpPr>
            <p:cNvPr id="27" name="Text Box 18"/>
            <p:cNvSpPr txBox="1">
              <a:spLocks noChangeArrowheads="1"/>
            </p:cNvSpPr>
            <p:nvPr/>
          </p:nvSpPr>
          <p:spPr bwMode="auto">
            <a:xfrm>
              <a:off x="4800600" y="3352800"/>
              <a:ext cx="7493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t>4d</a:t>
              </a:r>
              <a:r>
                <a:rPr lang="en-US" altLang="en-US" sz="2400" baseline="30000"/>
                <a:t>10</a:t>
              </a:r>
            </a:p>
          </p:txBody>
        </p:sp>
        <p:sp>
          <p:nvSpPr>
            <p:cNvPr id="28" name="Text Box 19"/>
            <p:cNvSpPr txBox="1">
              <a:spLocks noChangeArrowheads="1"/>
            </p:cNvSpPr>
            <p:nvPr/>
          </p:nvSpPr>
          <p:spPr bwMode="auto">
            <a:xfrm>
              <a:off x="4800600" y="3810000"/>
              <a:ext cx="7493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dirty="0"/>
                <a:t>5d</a:t>
              </a:r>
              <a:r>
                <a:rPr lang="en-US" altLang="en-US" sz="2400" baseline="30000" dirty="0"/>
                <a:t>10</a:t>
              </a:r>
            </a:p>
          </p:txBody>
        </p:sp>
        <p:sp>
          <p:nvSpPr>
            <p:cNvPr id="29" name="Text Box 20"/>
            <p:cNvSpPr txBox="1">
              <a:spLocks noChangeArrowheads="1"/>
            </p:cNvSpPr>
            <p:nvPr/>
          </p:nvSpPr>
          <p:spPr bwMode="auto">
            <a:xfrm>
              <a:off x="4800600" y="4267200"/>
              <a:ext cx="7493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t>6d</a:t>
              </a:r>
              <a:r>
                <a:rPr lang="en-US" altLang="en-US" sz="2400" baseline="30000"/>
                <a:t>10</a:t>
              </a:r>
            </a:p>
          </p:txBody>
        </p:sp>
        <p:sp>
          <p:nvSpPr>
            <p:cNvPr id="30" name="Text Box 21"/>
            <p:cNvSpPr txBox="1">
              <a:spLocks noChangeArrowheads="1"/>
            </p:cNvSpPr>
            <p:nvPr/>
          </p:nvSpPr>
          <p:spPr bwMode="auto">
            <a:xfrm>
              <a:off x="5584825" y="3352800"/>
              <a:ext cx="6635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t>4f</a:t>
              </a:r>
              <a:r>
                <a:rPr lang="en-US" altLang="en-US" sz="2400" baseline="30000"/>
                <a:t>14</a:t>
              </a:r>
            </a:p>
          </p:txBody>
        </p:sp>
        <p:sp>
          <p:nvSpPr>
            <p:cNvPr id="31" name="Text Box 22"/>
            <p:cNvSpPr txBox="1">
              <a:spLocks noChangeArrowheads="1"/>
            </p:cNvSpPr>
            <p:nvPr/>
          </p:nvSpPr>
          <p:spPr bwMode="auto">
            <a:xfrm>
              <a:off x="5584825" y="3810000"/>
              <a:ext cx="6635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dirty="0"/>
                <a:t>5f</a:t>
              </a:r>
              <a:r>
                <a:rPr lang="en-US" altLang="en-US" sz="2400" baseline="30000" dirty="0"/>
                <a:t>14</a:t>
              </a:r>
            </a:p>
          </p:txBody>
        </p:sp>
      </p:grpSp>
    </p:spTree>
    <p:extLst>
      <p:ext uri="{BB962C8B-B14F-4D97-AF65-F5344CB8AC3E}">
        <p14:creationId xmlns:p14="http://schemas.microsoft.com/office/powerpoint/2010/main" val="1183179863"/>
      </p:ext>
    </p:extLst>
  </p:cSld>
  <p:clrMapOvr>
    <a:masterClrMapping/>
  </p:clrMapOvr>
</p:sld>
</file>

<file path=ppt/theme/theme1.xml><?xml version="1.0" encoding="utf-8"?>
<a:theme xmlns:a="http://schemas.openxmlformats.org/drawingml/2006/main" name="Basis">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
  <TotalTime>255</TotalTime>
  <Words>1770</Words>
  <Application>Microsoft Office PowerPoint</Application>
  <PresentationFormat>Widescreen</PresentationFormat>
  <Paragraphs>189</Paragraphs>
  <Slides>27</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27</vt:i4>
      </vt:variant>
    </vt:vector>
  </HeadingPairs>
  <TitlesOfParts>
    <vt:vector size="29" baseType="lpstr">
      <vt:lpstr>Corbel</vt:lpstr>
      <vt:lpstr>Basis</vt:lpstr>
      <vt:lpstr>Electron Configuration</vt:lpstr>
      <vt:lpstr>Part 1: Our Analogy</vt:lpstr>
      <vt:lpstr>Hotel Head to Toe</vt:lpstr>
      <vt:lpstr>S Orbitals</vt:lpstr>
      <vt:lpstr>P Orbitals</vt:lpstr>
      <vt:lpstr>D and F Orbitals</vt:lpstr>
      <vt:lpstr>Placing electrons</vt:lpstr>
      <vt:lpstr>Aufbau Rule</vt:lpstr>
      <vt:lpstr>Trick #1 Filling Pyramid</vt:lpstr>
      <vt:lpstr>Trick #2- Madelung Rule</vt:lpstr>
      <vt:lpstr>Trick #3 – Use the PT!</vt:lpstr>
      <vt:lpstr>PowerPoint Presentation</vt:lpstr>
      <vt:lpstr>Hund’s Rule</vt:lpstr>
      <vt:lpstr>Pauli Exclusion Principle</vt:lpstr>
      <vt:lpstr>How to Draw the Electron Configuration (also called the Orbital Diagram)</vt:lpstr>
      <vt:lpstr>Part 2: Writing Electron Configuration</vt:lpstr>
      <vt:lpstr>Orbital Diagrams vs. Electron Configuration</vt:lpstr>
      <vt:lpstr>Example #1 and #2</vt:lpstr>
      <vt:lpstr>Noble Gas Configuration</vt:lpstr>
      <vt:lpstr>Example</vt:lpstr>
      <vt:lpstr>Part 3: Quantum Numbers</vt:lpstr>
      <vt:lpstr>Address of an electron</vt:lpstr>
      <vt:lpstr>Principal quantum number</vt:lpstr>
      <vt:lpstr>Azimuthal quantum number</vt:lpstr>
      <vt:lpstr>Magnetic quantum number</vt:lpstr>
      <vt:lpstr>Spin quantum number</vt:lpstr>
      <vt:lpstr>Example:</vt:lpstr>
    </vt:vector>
  </TitlesOfParts>
  <Company>DCSS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Electron Configuration</dc:title>
  <dc:creator>Andrew Adams</dc:creator>
  <cp:lastModifiedBy>Andrew Adams</cp:lastModifiedBy>
  <cp:revision>13</cp:revision>
  <dcterms:created xsi:type="dcterms:W3CDTF">2016-10-04T15:30:06Z</dcterms:created>
  <dcterms:modified xsi:type="dcterms:W3CDTF">2020-09-24T14:51:09Z</dcterms:modified>
</cp:coreProperties>
</file>